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Barlow Medium"/>
      <p:regular r:id="rId52"/>
      <p:bold r:id="rId53"/>
      <p:italic r:id="rId54"/>
      <p:boldItalic r:id="rId55"/>
    </p:embeddedFont>
    <p:embeddedFont>
      <p:font typeface="Barlow Light"/>
      <p:regular r:id="rId56"/>
      <p:bold r:id="rId57"/>
      <p:italic r:id="rId58"/>
      <p:boldItalic r:id="rId59"/>
    </p:embeddedFont>
    <p:embeddedFont>
      <p:font typeface="Barlow"/>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Barlow-italic.fntdata"/><Relationship Id="rId61" Type="http://schemas.openxmlformats.org/officeDocument/2006/relationships/font" Target="fonts/Barlow-bold.fntdata"/><Relationship Id="rId20" Type="http://schemas.openxmlformats.org/officeDocument/2006/relationships/slide" Target="slides/slide15.xml"/><Relationship Id="rId63" Type="http://schemas.openxmlformats.org/officeDocument/2006/relationships/font" Target="fonts/Barlow-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Barlow-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BarlowMedium-bold.fntdata"/><Relationship Id="rId52" Type="http://schemas.openxmlformats.org/officeDocument/2006/relationships/font" Target="fonts/BarlowMedium-regular.fntdata"/><Relationship Id="rId11" Type="http://schemas.openxmlformats.org/officeDocument/2006/relationships/slide" Target="slides/slide6.xml"/><Relationship Id="rId55" Type="http://schemas.openxmlformats.org/officeDocument/2006/relationships/font" Target="fonts/BarlowMedium-boldItalic.fntdata"/><Relationship Id="rId10" Type="http://schemas.openxmlformats.org/officeDocument/2006/relationships/slide" Target="slides/slide5.xml"/><Relationship Id="rId54" Type="http://schemas.openxmlformats.org/officeDocument/2006/relationships/font" Target="fonts/BarlowMedium-italic.fntdata"/><Relationship Id="rId13" Type="http://schemas.openxmlformats.org/officeDocument/2006/relationships/slide" Target="slides/slide8.xml"/><Relationship Id="rId57" Type="http://schemas.openxmlformats.org/officeDocument/2006/relationships/font" Target="fonts/BarlowLight-bold.fntdata"/><Relationship Id="rId12" Type="http://schemas.openxmlformats.org/officeDocument/2006/relationships/slide" Target="slides/slide7.xml"/><Relationship Id="rId56" Type="http://schemas.openxmlformats.org/officeDocument/2006/relationships/font" Target="fonts/BarlowLight-regular.fntdata"/><Relationship Id="rId15" Type="http://schemas.openxmlformats.org/officeDocument/2006/relationships/slide" Target="slides/slide10.xml"/><Relationship Id="rId59" Type="http://schemas.openxmlformats.org/officeDocument/2006/relationships/font" Target="fonts/BarlowLight-boldItalic.fntdata"/><Relationship Id="rId14" Type="http://schemas.openxmlformats.org/officeDocument/2006/relationships/slide" Target="slides/slide9.xml"/><Relationship Id="rId58" Type="http://schemas.openxmlformats.org/officeDocument/2006/relationships/font" Target="fonts/BarlowLight-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vice.com/en_us/article/neagpb/ai-trained-on-old-scientific-papers-makes-discoveries-humans-missed"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vice.com/en_us/article/neagpb/ai-trained-on-old-scientific-papers-makes-discoveries-humans-missed"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s.nvidia.com/blog/2016/07/29/whats-difference-artificial-intelligence-machine-learning-deep-learning-ai/"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hess.com/pt/article/view/kasparov-vs-deep-blue-o-confronto-que-mudou-a-historia"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9989136072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9989136072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10^174 no Go, 10^120</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2a015745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e2a015745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e2a015745d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e2a015745d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e2a01575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e2a01575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934be9538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934be9538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2"/>
              </a:rPr>
              <a:t>https://www.vice.com/en_us/article/neagpb/ai-trained-on-old-scientific-papers-makes-discoveries-humans-missed</a:t>
            </a:r>
            <a:endParaRPr/>
          </a:p>
          <a:p>
            <a:pPr indent="0" lvl="0" marL="0" rtl="0" algn="l">
              <a:spcBef>
                <a:spcPts val="0"/>
              </a:spcBef>
              <a:spcAft>
                <a:spcPts val="0"/>
              </a:spcAft>
              <a:buNone/>
            </a:pPr>
            <a:r>
              <a:rPr lang="pt-BR"/>
              <a:t>Não dá pra ler todos os trabalhos do mundo sobre uma determinada área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985e8d042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985e8d042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2"/>
              </a:rPr>
              <a:t>https://www.vice.com/en_us/article/neagpb/ai-trained-on-old-scientific-papers-makes-discoveries-humans-missed</a:t>
            </a:r>
            <a:endParaRPr/>
          </a:p>
          <a:p>
            <a:pPr indent="0" lvl="0" marL="0" rtl="0" algn="l">
              <a:spcBef>
                <a:spcPts val="0"/>
              </a:spcBef>
              <a:spcAft>
                <a:spcPts val="0"/>
              </a:spcAft>
              <a:buNone/>
            </a:pPr>
            <a:r>
              <a:rPr lang="pt-BR"/>
              <a:t>Não dá pra ler todos os trabalhos do mundo sobre uma determinada área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98ffe5d4d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98ffe5d4d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934be9538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934be9538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e2a01574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e2a01574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9a3f9ed6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9a3f9ed6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9a3f9ed6a6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9a3f9ed6a6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9a3f9ed6a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9a3f9ed6a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9a3f9ed6a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9a3f9ed6a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9a3f9ed6a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9a3f9ed6a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934be9538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934be9538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No aprendizado supervisionado, a saída desejada é conhecida e informada para que o modelo compare com a saída encontrada pelo mesmo. Caso haja erro, a rede tenta corrigir esse erro, até que a mesma forneça uma saída igual à saída desejada.</a:t>
            </a:r>
            <a:endParaRPr/>
          </a:p>
          <a:p>
            <a:pPr indent="0" lvl="0" marL="0" rtl="0" algn="l">
              <a:spcBef>
                <a:spcPts val="0"/>
              </a:spcBef>
              <a:spcAft>
                <a:spcPts val="0"/>
              </a:spcAft>
              <a:buNone/>
            </a:pPr>
            <a:r>
              <a:rPr lang="pt-BR"/>
              <a:t>No aprendizado não supervisionado a saída desejada é obtida através de entradas repetitivas até a rede reter o conhecimento. Não existe saída informada para a computação.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998913607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998913607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No aprendizado supervisionado, a saída desejada é conhecida e informada para que o modelo compare com a saída encontrada pelo mesmo. Caso haja erro, a rede tenta corrigir esse erro, até que a mesma forneça uma saída igual à saída desejada.</a:t>
            </a:r>
            <a:endParaRPr/>
          </a:p>
          <a:p>
            <a:pPr indent="0" lvl="0" marL="0" rtl="0" algn="l">
              <a:spcBef>
                <a:spcPts val="0"/>
              </a:spcBef>
              <a:spcAft>
                <a:spcPts val="0"/>
              </a:spcAft>
              <a:buNone/>
            </a:pPr>
            <a:r>
              <a:rPr lang="pt-BR"/>
              <a:t>No aprendizado não supervisionado a saída desejada é obtida através de entradas repetitivas até a rede reter o conhecimento. Não existe saída informada para a computação.</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934be95385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934be95385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9a3f9ed6a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9a3f9ed6a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2b97142c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e2b97142c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e432e9e7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e432e9e7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e2b97142c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e2b97142c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998913607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998913607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e432e9e79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e432e9e79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e2b97142c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e2b97142c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e2b97142c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e2b97142c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e432e9e79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e432e9e79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e2b97142c6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e2b97142c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e2b97142c6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e2b97142c6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4363ba1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4363ba1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e432e9e79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e432e9e79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e432e9e79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e432e9e79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9989136072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9989136072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947f70be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947f70be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pt-BR" sz="1300">
                <a:solidFill>
                  <a:srgbClr val="595959"/>
                </a:solidFill>
              </a:rPr>
              <a:t>Anotações...</a:t>
            </a:r>
            <a:endParaRPr sz="1300">
              <a:solidFill>
                <a:srgbClr val="595959"/>
              </a:solidFill>
            </a:endParaRPr>
          </a:p>
          <a:p>
            <a:pPr indent="0" lvl="0" marL="0" rtl="0" algn="l">
              <a:lnSpc>
                <a:spcPct val="115000"/>
              </a:lnSpc>
              <a:spcBef>
                <a:spcPts val="1600"/>
              </a:spcBef>
              <a:spcAft>
                <a:spcPts val="0"/>
              </a:spcAft>
              <a:buClr>
                <a:schemeClr val="dk1"/>
              </a:buClr>
              <a:buSzPts val="1100"/>
              <a:buFont typeface="Arial"/>
              <a:buNone/>
            </a:pPr>
            <a:r>
              <a:rPr lang="pt-BR" sz="1300">
                <a:solidFill>
                  <a:srgbClr val="595959"/>
                </a:solidFill>
              </a:rPr>
              <a:t>A partir do volume grande de dados foi possível tomar uma abordagem data driven…</a:t>
            </a:r>
            <a:endParaRPr sz="1300">
              <a:solidFill>
                <a:srgbClr val="595959"/>
              </a:solidFill>
            </a:endParaRPr>
          </a:p>
          <a:p>
            <a:pPr indent="0" lvl="0" marL="0" rtl="0" algn="l">
              <a:lnSpc>
                <a:spcPct val="115000"/>
              </a:lnSpc>
              <a:spcBef>
                <a:spcPts val="1600"/>
              </a:spcBef>
              <a:spcAft>
                <a:spcPts val="0"/>
              </a:spcAft>
              <a:buClr>
                <a:schemeClr val="dk1"/>
              </a:buClr>
              <a:buSzPts val="1100"/>
              <a:buFont typeface="Arial"/>
              <a:buNone/>
            </a:pPr>
            <a:r>
              <a:rPr lang="pt-BR" sz="1300">
                <a:solidFill>
                  <a:srgbClr val="595959"/>
                </a:solidFill>
              </a:rPr>
              <a:t>Mas como aproveitar as informações contidas nesses dados? O humano não consegue acompanhar?</a:t>
            </a:r>
            <a:endParaRPr sz="1300">
              <a:solidFill>
                <a:srgbClr val="595959"/>
              </a:solidFill>
            </a:endParaRPr>
          </a:p>
          <a:p>
            <a:pPr indent="0" lvl="0" marL="0" rtl="0" algn="l">
              <a:lnSpc>
                <a:spcPct val="115000"/>
              </a:lnSpc>
              <a:spcBef>
                <a:spcPts val="1600"/>
              </a:spcBef>
              <a:spcAft>
                <a:spcPts val="0"/>
              </a:spcAft>
              <a:buClr>
                <a:schemeClr val="dk1"/>
              </a:buClr>
              <a:buSzPts val="1100"/>
              <a:buFont typeface="Arial"/>
              <a:buNone/>
            </a:pPr>
            <a:r>
              <a:rPr lang="pt-BR" sz="1300">
                <a:solidFill>
                  <a:srgbClr val="595959"/>
                </a:solidFill>
              </a:rPr>
              <a:t>Imagine um conjunto novo de parâmetros. Você quer saber se a partir deles é possível chegar a uma relação que nos forneça um novo parâmetro buscado. A abordagem tradicional, vai levar muito tempo, fórmulas vão ser tentativamente estabelecidas, testes, experimentos. Era assim que funciona e funcionava. A abordagem data driven somada com novas técnicas computacionais nos permite rever como modelar relações entre parâmetros e variáveis.</a:t>
            </a:r>
            <a:endParaRPr sz="1300">
              <a:solidFill>
                <a:srgbClr val="595959"/>
              </a:solidFill>
            </a:endParaRPr>
          </a:p>
          <a:p>
            <a:pPr indent="0" lvl="0" marL="0" rtl="0" algn="l">
              <a:lnSpc>
                <a:spcPct val="115000"/>
              </a:lnSpc>
              <a:spcBef>
                <a:spcPts val="1600"/>
              </a:spcBef>
              <a:spcAft>
                <a:spcPts val="1600"/>
              </a:spcAft>
              <a:buClr>
                <a:schemeClr val="dk1"/>
              </a:buClr>
              <a:buSzPts val="1100"/>
              <a:buFont typeface="Arial"/>
              <a:buNone/>
            </a:pPr>
            <a:r>
              <a:rPr lang="pt-BR" sz="1300">
                <a:solidFill>
                  <a:srgbClr val="595959"/>
                </a:solidFill>
              </a:rPr>
              <a:t>Colocar figura que diferencia uma modelagem com ML: Dados + Resultado = Modelo</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9989136072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9989136072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9989136072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9989136072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9989136072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9989136072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9a3f9ed6a6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9a3f9ed6a6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d67bf3e8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d67bf3e8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9989136072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9989136072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98ffe5d4d1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5" name="Google Shape;525;g98ffe5d4d1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98ffe5d4d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98ffe5d4d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934be9538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934be9538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u="sng">
                <a:solidFill>
                  <a:schemeClr val="hlink"/>
                </a:solidFill>
                <a:hlinkClick r:id="rId2"/>
              </a:rPr>
              <a:t>https://blogs.nvidia.com/blog/2016/07/29/whats-difference-artificial-intelligence-machine-learning-deep-learning-ai/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98ffe5d4d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98ffe5d4d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998913607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998913607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9989136072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9989136072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u="sng">
                <a:solidFill>
                  <a:schemeClr val="hlink"/>
                </a:solidFill>
                <a:hlinkClick r:id="rId2"/>
              </a:rPr>
              <a:t>https://www.chess.com/pt/article/view/kasparov-vs-deep-blue-o-confronto-que-mudou-a-historia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lnSpc>
                <a:spcPct val="100000"/>
              </a:lnSpc>
              <a:spcBef>
                <a:spcPts val="0"/>
              </a:spcBef>
              <a:spcAft>
                <a:spcPts val="0"/>
              </a:spcAft>
              <a:buSzPts val="1100"/>
              <a:buNone/>
              <a:defRPr sz="1100"/>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www.youtube.com/watch?v=8tq1C8spV_g" TargetMode="Externa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www.youtube.com/watch?v=5kpsZoKjPgQ" TargetMode="Externa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www.youtube.com/watch?v=22Sojtv4gbg" TargetMode="Externa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www.youtube.com/watch?v=BjkgyKEQbSM" TargetMode="External"/><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www.youtube.com/watch?v=2Bw5f4vYL98" TargetMode="Externa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hyperlink" Target="https://towardsdatascience.com/decision-trees-explained-3ec41632ceb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hyperlink" Target="https://towardsdatascience.com/random-forest-explained-6b4849d56a2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image" Target="../media/image31.png"/><Relationship Id="rId5" Type="http://schemas.openxmlformats.org/officeDocument/2006/relationships/hyperlink" Target="https://towardsdatascience.com/basic-ensemble-learning-random-forest-adaboost-gradient-boosting-step-by-step-explained-95d49d1e2725"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6.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6.png"/><Relationship Id="rId6"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42.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sz="2400"/>
              <a:t>Ministrante: Marcos Jacinto</a:t>
            </a:r>
            <a:endParaRPr sz="2400"/>
          </a:p>
          <a:p>
            <a:pPr indent="0" lvl="0" marL="0" rtl="0" algn="ctr">
              <a:spcBef>
                <a:spcPts val="0"/>
              </a:spcBef>
              <a:spcAft>
                <a:spcPts val="0"/>
              </a:spcAft>
              <a:buNone/>
            </a:pPr>
            <a:r>
              <a:rPr lang="pt-BR" sz="2400"/>
              <a:t>Geocientista de Dados Pleno - Geowellex</a:t>
            </a:r>
            <a:endParaRPr sz="2400"/>
          </a:p>
        </p:txBody>
      </p:sp>
      <p:sp>
        <p:nvSpPr>
          <p:cNvPr id="61" name="Google Shape;61;p14"/>
          <p:cNvSpPr txBox="1"/>
          <p:nvPr/>
        </p:nvSpPr>
        <p:spPr>
          <a:xfrm>
            <a:off x="311700" y="861775"/>
            <a:ext cx="8520600" cy="253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3200">
                <a:solidFill>
                  <a:srgbClr val="191C39"/>
                </a:solidFill>
              </a:rPr>
              <a:t>Introdução a Machine Learning nas Geociências: Exemplo de Caso Aplicado a Dados de Poços</a:t>
            </a:r>
            <a:endParaRPr sz="1600"/>
          </a:p>
        </p:txBody>
      </p:sp>
      <p:sp>
        <p:nvSpPr>
          <p:cNvPr id="62" name="Google Shape;62;p14"/>
          <p:cNvSpPr/>
          <p:nvPr/>
        </p:nvSpPr>
        <p:spPr>
          <a:xfrm>
            <a:off x="-5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63" name="Google Shape;63;p14"/>
          <p:cNvSpPr/>
          <p:nvPr/>
        </p:nvSpPr>
        <p:spPr>
          <a:xfrm>
            <a:off x="89324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64" name="Google Shape;64;p14"/>
          <p:cNvSpPr/>
          <p:nvPr/>
        </p:nvSpPr>
        <p:spPr>
          <a:xfrm>
            <a:off x="-575" y="0"/>
            <a:ext cx="9144000" cy="1308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pic>
        <p:nvPicPr>
          <p:cNvPr id="65" name="Google Shape;65;p14"/>
          <p:cNvPicPr preferRelativeResize="0"/>
          <p:nvPr/>
        </p:nvPicPr>
        <p:blipFill>
          <a:blip r:embed="rId3">
            <a:alphaModFix/>
          </a:blip>
          <a:stretch>
            <a:fillRect/>
          </a:stretch>
        </p:blipFill>
        <p:spPr>
          <a:xfrm>
            <a:off x="4244063" y="3877675"/>
            <a:ext cx="654725" cy="926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p:nvPr/>
        </p:nvSpPr>
        <p:spPr>
          <a:xfrm>
            <a:off x="-5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156" name="Google Shape;156;p23"/>
          <p:cNvSpPr/>
          <p:nvPr/>
        </p:nvSpPr>
        <p:spPr>
          <a:xfrm>
            <a:off x="89324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157" name="Google Shape;157;p23"/>
          <p:cNvSpPr/>
          <p:nvPr/>
        </p:nvSpPr>
        <p:spPr>
          <a:xfrm>
            <a:off x="-575" y="0"/>
            <a:ext cx="9144000" cy="1308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158" name="Google Shape;158;p23"/>
          <p:cNvSpPr txBox="1"/>
          <p:nvPr/>
        </p:nvSpPr>
        <p:spPr>
          <a:xfrm>
            <a:off x="211525" y="947775"/>
            <a:ext cx="87210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pt-BR" sz="2000">
                <a:solidFill>
                  <a:srgbClr val="191C39"/>
                </a:solidFill>
              </a:rPr>
              <a:t>Alpha Go (2016)</a:t>
            </a:r>
            <a:endParaRPr i="1" sz="2500">
              <a:solidFill>
                <a:srgbClr val="191C39"/>
              </a:solidFill>
            </a:endParaRPr>
          </a:p>
        </p:txBody>
      </p:sp>
      <p:pic>
        <p:nvPicPr>
          <p:cNvPr descr="http://www.alphagomovie.com/&#10;Watch on Google Play Movies → https://goo.gl/cyhDYu&#10;AlphaGo chronicles a journey from the halls of Cambridge, through the backstreets of Bordeaux, past the coding terminals of DeepMind, to Seoul, where a legendary Go master faces an unproven AI challenger. As the drama unfolds, questions emerge: What can artificial intelligence reveal about a 3000-year-old game? What will it teach us about humanity?" id="159" name="Google Shape;159;p23" title="AlphaGo Official Trailer">
            <a:hlinkClick r:id="rId3"/>
          </p:cNvPr>
          <p:cNvPicPr preferRelativeResize="0"/>
          <p:nvPr/>
        </p:nvPicPr>
        <p:blipFill>
          <a:blip r:embed="rId4">
            <a:alphaModFix/>
          </a:blip>
          <a:stretch>
            <a:fillRect/>
          </a:stretch>
        </p:blipFill>
        <p:spPr>
          <a:xfrm>
            <a:off x="616225" y="1508700"/>
            <a:ext cx="4124700" cy="3093525"/>
          </a:xfrm>
          <a:prstGeom prst="rect">
            <a:avLst/>
          </a:prstGeom>
          <a:noFill/>
          <a:ln>
            <a:noFill/>
          </a:ln>
        </p:spPr>
      </p:pic>
      <p:sp>
        <p:nvSpPr>
          <p:cNvPr id="160" name="Google Shape;160;p23"/>
          <p:cNvSpPr txBox="1"/>
          <p:nvPr/>
        </p:nvSpPr>
        <p:spPr>
          <a:xfrm>
            <a:off x="4875275" y="1508700"/>
            <a:ext cx="3629100" cy="305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a:solidFill>
                  <a:srgbClr val="191C39"/>
                </a:solidFill>
              </a:rPr>
              <a:t>Trailer oficial do documentário:</a:t>
            </a:r>
            <a:endParaRPr>
              <a:solidFill>
                <a:srgbClr val="191C39"/>
              </a:solidFill>
            </a:endParaRPr>
          </a:p>
          <a:p>
            <a:pPr indent="0" lvl="0" marL="0" rtl="0" algn="l">
              <a:spcBef>
                <a:spcPts val="0"/>
              </a:spcBef>
              <a:spcAft>
                <a:spcPts val="0"/>
              </a:spcAft>
              <a:buNone/>
            </a:pPr>
            <a:r>
              <a:rPr lang="pt-BR">
                <a:solidFill>
                  <a:srgbClr val="191C39"/>
                </a:solidFill>
              </a:rPr>
              <a:t>	</a:t>
            </a:r>
            <a:endParaRPr>
              <a:solidFill>
                <a:srgbClr val="191C39"/>
              </a:solidFill>
            </a:endParaRPr>
          </a:p>
          <a:p>
            <a:pPr indent="0" lvl="0" marL="0" rtl="0" algn="l">
              <a:spcBef>
                <a:spcPts val="0"/>
              </a:spcBef>
              <a:spcAft>
                <a:spcPts val="0"/>
              </a:spcAft>
              <a:buNone/>
            </a:pPr>
            <a:r>
              <a:rPr lang="pt-BR">
                <a:solidFill>
                  <a:srgbClr val="191C39"/>
                </a:solidFill>
              </a:rPr>
              <a:t>AlphaGo - The Movie</a:t>
            </a:r>
            <a:endParaRPr>
              <a:solidFill>
                <a:srgbClr val="191C39"/>
              </a:solidFill>
            </a:endParaRPr>
          </a:p>
          <a:p>
            <a:pPr indent="0" lvl="0" marL="0" rtl="0" algn="l">
              <a:spcBef>
                <a:spcPts val="0"/>
              </a:spcBef>
              <a:spcAft>
                <a:spcPts val="0"/>
              </a:spcAft>
              <a:buNone/>
            </a:pPr>
            <a:r>
              <a:t/>
            </a:r>
            <a:endParaRPr>
              <a:solidFill>
                <a:srgbClr val="191C39"/>
              </a:solidFill>
            </a:endParaRPr>
          </a:p>
          <a:p>
            <a:pPr indent="0" lvl="0" marL="0" rtl="0" algn="l">
              <a:spcBef>
                <a:spcPts val="0"/>
              </a:spcBef>
              <a:spcAft>
                <a:spcPts val="0"/>
              </a:spcAft>
              <a:buNone/>
            </a:pPr>
            <a:r>
              <a:t/>
            </a:r>
            <a:endParaRPr>
              <a:solidFill>
                <a:srgbClr val="191C39"/>
              </a:solidFill>
            </a:endParaRPr>
          </a:p>
          <a:p>
            <a:pPr indent="0" lvl="0" marL="0" rtl="0" algn="l">
              <a:spcBef>
                <a:spcPts val="0"/>
              </a:spcBef>
              <a:spcAft>
                <a:spcPts val="0"/>
              </a:spcAft>
              <a:buNone/>
            </a:pPr>
            <a:r>
              <a:t/>
            </a:r>
            <a:endParaRPr>
              <a:solidFill>
                <a:srgbClr val="191C39"/>
              </a:solidFill>
            </a:endParaRPr>
          </a:p>
          <a:p>
            <a:pPr indent="0" lvl="0" marL="0" rtl="0" algn="l">
              <a:spcBef>
                <a:spcPts val="0"/>
              </a:spcBef>
              <a:spcAft>
                <a:spcPts val="0"/>
              </a:spcAft>
              <a:buNone/>
            </a:pPr>
            <a:r>
              <a:t/>
            </a:r>
            <a:endParaRPr>
              <a:solidFill>
                <a:srgbClr val="191C39"/>
              </a:solidFill>
            </a:endParaRPr>
          </a:p>
          <a:p>
            <a:pPr indent="0" lvl="0" marL="0" rtl="0" algn="l">
              <a:spcBef>
                <a:spcPts val="0"/>
              </a:spcBef>
              <a:spcAft>
                <a:spcPts val="0"/>
              </a:spcAft>
              <a:buNone/>
            </a:pPr>
            <a:r>
              <a:t/>
            </a:r>
            <a:endParaRPr>
              <a:solidFill>
                <a:srgbClr val="191C39"/>
              </a:solidFill>
            </a:endParaRPr>
          </a:p>
          <a:p>
            <a:pPr indent="0" lvl="0" marL="0" rtl="0" algn="l">
              <a:spcBef>
                <a:spcPts val="0"/>
              </a:spcBef>
              <a:spcAft>
                <a:spcPts val="0"/>
              </a:spcAft>
              <a:buNone/>
            </a:pPr>
            <a:r>
              <a:t/>
            </a:r>
            <a:endParaRPr>
              <a:solidFill>
                <a:srgbClr val="191C39"/>
              </a:solidFill>
            </a:endParaRPr>
          </a:p>
          <a:p>
            <a:pPr indent="0" lvl="0" marL="0" rtl="0" algn="l">
              <a:spcBef>
                <a:spcPts val="0"/>
              </a:spcBef>
              <a:spcAft>
                <a:spcPts val="0"/>
              </a:spcAft>
              <a:buNone/>
            </a:pPr>
            <a:r>
              <a:t/>
            </a:r>
            <a:endParaRPr>
              <a:solidFill>
                <a:srgbClr val="191C39"/>
              </a:solidFill>
            </a:endParaRPr>
          </a:p>
          <a:p>
            <a:pPr indent="0" lvl="0" marL="0" rtl="0" algn="l">
              <a:spcBef>
                <a:spcPts val="0"/>
              </a:spcBef>
              <a:spcAft>
                <a:spcPts val="0"/>
              </a:spcAft>
              <a:buNone/>
            </a:pPr>
            <a:r>
              <a:t/>
            </a:r>
            <a:endParaRPr>
              <a:solidFill>
                <a:srgbClr val="191C39"/>
              </a:solidFill>
            </a:endParaRPr>
          </a:p>
          <a:p>
            <a:pPr indent="0" lvl="0" marL="0" rtl="0" algn="l">
              <a:spcBef>
                <a:spcPts val="0"/>
              </a:spcBef>
              <a:spcAft>
                <a:spcPts val="0"/>
              </a:spcAft>
              <a:buNone/>
            </a:pPr>
            <a:r>
              <a:t/>
            </a:r>
            <a:endParaRPr>
              <a:solidFill>
                <a:srgbClr val="191C39"/>
              </a:solidFill>
            </a:endParaRPr>
          </a:p>
          <a:p>
            <a:pPr indent="0" lvl="0" marL="0" rtl="0" algn="l">
              <a:spcBef>
                <a:spcPts val="0"/>
              </a:spcBef>
              <a:spcAft>
                <a:spcPts val="0"/>
              </a:spcAft>
              <a:buNone/>
            </a:pPr>
            <a:r>
              <a:rPr lang="pt-BR">
                <a:solidFill>
                  <a:srgbClr val="191C39"/>
                </a:solidFill>
              </a:rPr>
              <a:t>O documentário pode ser visto na íntegra no YouTube.</a:t>
            </a:r>
            <a:endParaRPr>
              <a:solidFill>
                <a:srgbClr val="191C39"/>
              </a:solidFill>
            </a:endParaRPr>
          </a:p>
        </p:txBody>
      </p:sp>
      <p:sp>
        <p:nvSpPr>
          <p:cNvPr id="161" name="Google Shape;161;p23"/>
          <p:cNvSpPr txBox="1"/>
          <p:nvPr/>
        </p:nvSpPr>
        <p:spPr>
          <a:xfrm>
            <a:off x="311700" y="243900"/>
            <a:ext cx="85206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2700">
                <a:solidFill>
                  <a:srgbClr val="191C39"/>
                </a:solidFill>
              </a:rPr>
              <a:t>Alguns marcos curiosos</a:t>
            </a:r>
            <a:endParaRPr b="1" sz="3200">
              <a:solidFill>
                <a:srgbClr val="191C39"/>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p:nvPr/>
        </p:nvSpPr>
        <p:spPr>
          <a:xfrm>
            <a:off x="-5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167" name="Google Shape;167;p24"/>
          <p:cNvSpPr/>
          <p:nvPr/>
        </p:nvSpPr>
        <p:spPr>
          <a:xfrm>
            <a:off x="89324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168" name="Google Shape;168;p24"/>
          <p:cNvSpPr/>
          <p:nvPr/>
        </p:nvSpPr>
        <p:spPr>
          <a:xfrm>
            <a:off x="-575" y="0"/>
            <a:ext cx="9144000" cy="1308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pic>
        <p:nvPicPr>
          <p:cNvPr descr="Since its release in 2018, the Detectron object detection platform has become one of Facebook AI Research (FAIR)’s most widely adopted open source projects. To build on and advance this project, we are now sharing the second generation of the library, with important enhancements for both research and production use.&#10;&#10;This video shows different types of object detection tasks done with Detectron2. Read more: https://ai.facebook.com/blog/-detectron2-a-pytorch-based-modular-object-detection-library-/&#10;&#10;The code is available here: https://github.com/facebookresearch/detectron2?fbclid=IwAR3CsDIH5-kYr-yK7yvCHvetY5qPgYF-Vx-5qNE5vC8fqFgJc40RbB5aA-8" id="169" name="Google Shape;169;p24" title="Detectron2: A PyTorch-based modular object detection library">
            <a:hlinkClick r:id="rId3"/>
          </p:cNvPr>
          <p:cNvPicPr preferRelativeResize="0"/>
          <p:nvPr/>
        </p:nvPicPr>
        <p:blipFill>
          <a:blip r:embed="rId4">
            <a:alphaModFix/>
          </a:blip>
          <a:stretch>
            <a:fillRect/>
          </a:stretch>
        </p:blipFill>
        <p:spPr>
          <a:xfrm>
            <a:off x="1000228" y="130800"/>
            <a:ext cx="6683579" cy="501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5"/>
          <p:cNvSpPr/>
          <p:nvPr/>
        </p:nvSpPr>
        <p:spPr>
          <a:xfrm>
            <a:off x="-5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175" name="Google Shape;175;p25"/>
          <p:cNvSpPr/>
          <p:nvPr/>
        </p:nvSpPr>
        <p:spPr>
          <a:xfrm>
            <a:off x="89324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176" name="Google Shape;176;p25"/>
          <p:cNvSpPr/>
          <p:nvPr/>
        </p:nvSpPr>
        <p:spPr>
          <a:xfrm>
            <a:off x="-575" y="0"/>
            <a:ext cx="9144000" cy="1308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pic>
        <p:nvPicPr>
          <p:cNvPr descr="❤️ Check out Perceptilabs and sign up for a free demo here: https://www.perceptilabs.com/papers&#10;&#10;📝 The paper &quot;Enhancing Photorealism Enhancement&quot; is available here:&#10;https://intel-isl.github.io/PhotorealismEnhancement/&#10;&#10;🙏 We would like to thank our generous Patreon supporters who make Two Minute Papers possible:&#10;Aleksandr Mashrabov, Alex Haro, Andrew Melnychuk, Angelos Evripiotis, Benji Rabhan, Bryan Learn, Christian Ahlin, Eric Haddad, Eric Martel, Gordon Child, Ivo Galic, Jace O'Brien, Javier Bustamante, John Le, Jonas, Kenneth Davis, Lorin Atzberger, Lukas Biewald, Matthew Allen Fisher, Mark Oates, Michael Albrecht, Nikhil Velpanur, Owen Campbell-Moore, Owen Skarpness, Ramsey Elbasheer, Steef, Taras Bobrovytsky, Thomas Krcmar, Torsten Reil, Tybie Fitzhugh, Ueli Gallizzi.&#10;If you wish to appear here or pick up other perks, click here: https://www.patreon.com/TwoMinutePapers&#10;&#10;Meet and discuss your ideas with other Fellow Scholars on the Two Minute Papers Discord: https://discordapp.com/invite/hbcTJu2&#10;&#10;Károly Zsolnai-Fehér's links:&#10;Instagram: https://www.instagram.com/twominutepapers/&#10;Twitter: https://twitter.com/twominutepapers&#10;Web: https://cg.tuwien.ac.at/~zsolnai/" id="177" name="Google Shape;177;p25" title="A Video Game That Looks Like Reality! 🌴">
            <a:hlinkClick r:id="rId3"/>
          </p:cNvPr>
          <p:cNvPicPr preferRelativeResize="0"/>
          <p:nvPr/>
        </p:nvPicPr>
        <p:blipFill>
          <a:blip r:embed="rId4">
            <a:alphaModFix/>
          </a:blip>
          <a:stretch>
            <a:fillRect/>
          </a:stretch>
        </p:blipFill>
        <p:spPr>
          <a:xfrm>
            <a:off x="1023450" y="130800"/>
            <a:ext cx="6683591" cy="501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p:nvPr/>
        </p:nvSpPr>
        <p:spPr>
          <a:xfrm>
            <a:off x="-5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183" name="Google Shape;183;p26"/>
          <p:cNvSpPr/>
          <p:nvPr/>
        </p:nvSpPr>
        <p:spPr>
          <a:xfrm>
            <a:off x="89324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184" name="Google Shape;184;p26"/>
          <p:cNvSpPr/>
          <p:nvPr/>
        </p:nvSpPr>
        <p:spPr>
          <a:xfrm>
            <a:off x="-575" y="0"/>
            <a:ext cx="9144000" cy="1308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pic>
        <p:nvPicPr>
          <p:cNvPr descr="❤️ Check out Weights &amp; Biases and sign up for a free demo here: https://www.wandb.com/papers &#10;❤️ Their mentioned post is available here: https://wandb.ai/authors/One-Shot-3D-Photography/reports/Paper-Summary-One-Shot-3D-Photography--VmlldzozNjE2MjQ&#10;&#10;📝 The paper &quot;One Shot 3D Photography&quot; is available here:&#10;https://facebookresearch.github.io/one_shot_3d_photography/&#10;&#10;🙏 We would like to thank our generous Patreon supporters who make Two Minute Papers possible:&#10;Aleksandr Mashrabov, Alex Haro, Alex Serban, Alex Paden, Andrew Melnychuk, Angelos Evripiotis, Benji Rabhan, Bruno Mikuš, Bryan Learn, Christian Ahlin, Eric Haddad, Eric Lau, Eric Martel, Gordon Child, Haris Husic, Jace O'Brien, Javier Bustamante, Joshua Goller, Lorin Atzberger, Lukas Biewald, Matthew Allen Fisher, Michael Albrecht, Nikhil Velpanur, Owen Campbell-Moore, Owen Skarpness, Ramsey Elbasheer, Robin Graham, Steef, Taras Bobrovytsky, Thomas Krcmar, Torsten Reil, Tybie Fitzhugh.&#10;If you wish to support the series, click here: https://www.patreon.com/TwoMinutePapers&#10;&#10;Meet and discuss your ideas with other Fellow Scholars on the Two Minute Papers Discord: https://discordapp.com/invite/hbcTJu2&#10;&#10;Károly Zsolnai-Fehér's links:&#10;Instagram: https://www.instagram.com/twominutepapers/&#10;Twitter: https://twitter.com/twominutepapers&#10;Web: https://cg.tuwien.ac.at/~zsolnai/&#10;&#10;#3dphotos" id="185" name="Google Shape;185;p26" title="What Is 3D Photography? 🎑">
            <a:hlinkClick r:id="rId3"/>
          </p:cNvPr>
          <p:cNvPicPr preferRelativeResize="0"/>
          <p:nvPr/>
        </p:nvPicPr>
        <p:blipFill>
          <a:blip r:embed="rId4">
            <a:alphaModFix/>
          </a:blip>
          <a:stretch>
            <a:fillRect/>
          </a:stretch>
        </p:blipFill>
        <p:spPr>
          <a:xfrm>
            <a:off x="901325" y="130800"/>
            <a:ext cx="6683600" cy="5012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400"/>
              <a:t>Ciência dos Materiais: AI descobre novos materiais termoelétricos.</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rPr lang="pt-BR" sz="1000">
                <a:highlight>
                  <a:srgbClr val="FFFFFF"/>
                </a:highlight>
              </a:rPr>
              <a:t>TSHITOYAN, Vahe et al. Unsupervised word embeddings capture latent knowledge from materials science literature. </a:t>
            </a:r>
            <a:r>
              <a:rPr b="1" lang="pt-BR" sz="1000">
                <a:highlight>
                  <a:srgbClr val="FFFFFF"/>
                </a:highlight>
              </a:rPr>
              <a:t>Nature</a:t>
            </a:r>
            <a:r>
              <a:rPr lang="pt-BR" sz="1000">
                <a:highlight>
                  <a:srgbClr val="FFFFFF"/>
                </a:highlight>
              </a:rPr>
              <a:t>, v. 571, n. 7763, p. 95-98, 2019.</a:t>
            </a:r>
            <a:endParaRPr sz="1400">
              <a:solidFill>
                <a:srgbClr val="222222"/>
              </a:solidFill>
              <a:highlight>
                <a:srgbClr val="FFFFFF"/>
              </a:highlight>
            </a:endParaRPr>
          </a:p>
        </p:txBody>
      </p:sp>
      <p:sp>
        <p:nvSpPr>
          <p:cNvPr id="191" name="Google Shape;191;p27"/>
          <p:cNvSpPr txBox="1"/>
          <p:nvPr/>
        </p:nvSpPr>
        <p:spPr>
          <a:xfrm>
            <a:off x="311700" y="150925"/>
            <a:ext cx="8350200" cy="61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3500">
                <a:solidFill>
                  <a:srgbClr val="191C39"/>
                </a:solidFill>
              </a:rPr>
              <a:t>Machine Learning nas Ciências</a:t>
            </a:r>
            <a:endParaRPr b="1" sz="3500">
              <a:solidFill>
                <a:srgbClr val="191C39"/>
              </a:solidFill>
            </a:endParaRPr>
          </a:p>
        </p:txBody>
      </p:sp>
      <p:sp>
        <p:nvSpPr>
          <p:cNvPr id="192" name="Google Shape;192;p27"/>
          <p:cNvSpPr/>
          <p:nvPr/>
        </p:nvSpPr>
        <p:spPr>
          <a:xfrm>
            <a:off x="-575" y="272325"/>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pic>
        <p:nvPicPr>
          <p:cNvPr id="193" name="Google Shape;193;p27"/>
          <p:cNvPicPr preferRelativeResize="0"/>
          <p:nvPr/>
        </p:nvPicPr>
        <p:blipFill>
          <a:blip r:embed="rId3">
            <a:alphaModFix/>
          </a:blip>
          <a:stretch>
            <a:fillRect/>
          </a:stretch>
        </p:blipFill>
        <p:spPr>
          <a:xfrm>
            <a:off x="4724400" y="921925"/>
            <a:ext cx="3518074" cy="4069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nvSpPr>
        <p:spPr>
          <a:xfrm>
            <a:off x="311700" y="150925"/>
            <a:ext cx="8350200" cy="61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3500">
                <a:solidFill>
                  <a:srgbClr val="191C39"/>
                </a:solidFill>
              </a:rPr>
              <a:t>Machine Learning nas Ciências</a:t>
            </a:r>
            <a:endParaRPr b="1" sz="3500">
              <a:solidFill>
                <a:srgbClr val="191C39"/>
              </a:solidFill>
            </a:endParaRPr>
          </a:p>
        </p:txBody>
      </p:sp>
      <p:sp>
        <p:nvSpPr>
          <p:cNvPr id="199" name="Google Shape;199;p28"/>
          <p:cNvSpPr/>
          <p:nvPr/>
        </p:nvSpPr>
        <p:spPr>
          <a:xfrm>
            <a:off x="-575" y="272325"/>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pic>
        <p:nvPicPr>
          <p:cNvPr descr="❤️ Check out Lambda here and sign up for their GPU Cloud: https://lambdalabs.com/papers &#10;&#10;📝 The paper &quot;Learning to Simulate Complex Physics with Graph Networks&quot; is available here:&#10;https://arxiv.org/abs/2002.09405&#10;https://sites.google.com/view/learning-to-simulate/home#h.p_hjnaJ6k8y0wo&#10;&#10;🌊 The thesis on fluids is available here:&#10;https://users.cg.tuwien.ac.at/zsolnai/gfx/fluid_control_msc_thesis/&#10;&#10; ❤️ Watch these videos in early access on our Patreon page or join us here on YouTube: &#10;- https://www.patreon.com/TwoMinutePapers&#10;- https://www.youtube.com/channel/UCbfYPyITQ-7l4upoX8nvctg/join&#10;&#10;🙏 We would like to thank our generous Patreon supporters who make Two Minute Papers possible:&#10;Aleksandr Mashrabov, Alex Haro, Alex Paden, Andrew Melnychuk, Angelos Evripiotis, Benji Rabhan, Bruno Mikuš, Bryan Learn, Christian Ahlin, Daniel Hasegan, Eric Haddad, Eric Martel, Javier Bustamante, Lorin Atzberger, Lukas Biewald, Michael Albrecht, Nader S., Owen Campbell-Moore, Owen Skarpness, Robin Graham, Steef, Sunil Kim, Taras Bobrovytsky, Thomas Krcmar, Torsten Reil, Tybie Fitzhugh&#10;If you wish to support the series, click here: https://www.patreon.com/TwoMinutePapers&#10;&#10;Meet and discuss your ideas with other Fellow Scholars on the Two Minute Papers Discord: https://discordapp.com/invite/hbcTJu2&#10;&#10;Károly Zsolnai-Fehér's links:&#10;Instagram: https://www.instagram.com/twominutepapers/&#10;Twitter: https://twitter.com/twominutepapers&#10;Web: https://cg.tuwien.ac.at/~zsolnai/" id="200" name="Google Shape;200;p28" title="How Well Can an AI Learn Physics? ⚛">
            <a:hlinkClick r:id="rId3"/>
          </p:cNvPr>
          <p:cNvPicPr preferRelativeResize="0"/>
          <p:nvPr/>
        </p:nvPicPr>
        <p:blipFill>
          <a:blip r:embed="rId4">
            <a:alphaModFix/>
          </a:blip>
          <a:stretch>
            <a:fillRect/>
          </a:stretch>
        </p:blipFill>
        <p:spPr>
          <a:xfrm>
            <a:off x="311700" y="845475"/>
            <a:ext cx="5495075" cy="4121300"/>
          </a:xfrm>
          <a:prstGeom prst="rect">
            <a:avLst/>
          </a:prstGeom>
          <a:noFill/>
          <a:ln>
            <a:noFill/>
          </a:ln>
        </p:spPr>
      </p:pic>
      <p:sp>
        <p:nvSpPr>
          <p:cNvPr id="201" name="Google Shape;201;p28"/>
          <p:cNvSpPr txBox="1"/>
          <p:nvPr/>
        </p:nvSpPr>
        <p:spPr>
          <a:xfrm>
            <a:off x="6023350" y="4299875"/>
            <a:ext cx="3000000" cy="6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000">
                <a:solidFill>
                  <a:srgbClr val="222222"/>
                </a:solidFill>
                <a:highlight>
                  <a:srgbClr val="FFFFFF"/>
                </a:highlight>
              </a:rPr>
              <a:t>SANCHEZ-GONZALEZ, Alvaro et al. Learning to simulate complex physics with graph networks. </a:t>
            </a:r>
            <a:r>
              <a:rPr b="1" lang="pt-BR" sz="1000">
                <a:solidFill>
                  <a:srgbClr val="222222"/>
                </a:solidFill>
                <a:highlight>
                  <a:srgbClr val="FFFFFF"/>
                </a:highlight>
              </a:rPr>
              <a:t>arXiv preprint arXiv:2002.09405</a:t>
            </a:r>
            <a:r>
              <a:rPr lang="pt-BR" sz="1000">
                <a:solidFill>
                  <a:srgbClr val="222222"/>
                </a:solidFill>
                <a:highlight>
                  <a:srgbClr val="FFFFFF"/>
                </a:highlight>
              </a:rPr>
              <a:t>, 2020.</a:t>
            </a:r>
            <a:endParaRPr/>
          </a:p>
        </p:txBody>
      </p:sp>
      <p:sp>
        <p:nvSpPr>
          <p:cNvPr id="202" name="Google Shape;202;p28"/>
          <p:cNvSpPr txBox="1"/>
          <p:nvPr/>
        </p:nvSpPr>
        <p:spPr>
          <a:xfrm>
            <a:off x="6023350" y="845475"/>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a:solidFill>
                  <a:schemeClr val="dk2"/>
                </a:solidFill>
              </a:rPr>
              <a:t>AI simulando movimentação de fluidos</a:t>
            </a:r>
            <a:r>
              <a:rPr lang="pt-BR">
                <a:solidFill>
                  <a:schemeClr val="dk2"/>
                </a:solidFill>
              </a:rPr>
              <a:t>.</a:t>
            </a:r>
            <a:endParaRPr>
              <a:solidFill>
                <a:schemeClr val="dk2"/>
              </a:solidFill>
            </a:endParaRPr>
          </a:p>
          <a:p>
            <a:pPr indent="0" lvl="0" marL="0" rtl="0" algn="l">
              <a:lnSpc>
                <a:spcPct val="115000"/>
              </a:lnSpc>
              <a:spcBef>
                <a:spcPts val="1600"/>
              </a:spcBef>
              <a:spcAft>
                <a:spcPts val="0"/>
              </a:spcAft>
              <a:buNone/>
            </a:pPr>
            <a:r>
              <a:t/>
            </a:r>
            <a:endParaRPr sz="1000">
              <a:solidFill>
                <a:schemeClr val="dk2"/>
              </a:solidFill>
              <a:highlight>
                <a:schemeClr val="lt1"/>
              </a:highlight>
            </a:endParaRPr>
          </a:p>
          <a:p>
            <a:pPr indent="0" lvl="0" marL="0" rtl="0" algn="l">
              <a:lnSpc>
                <a:spcPct val="115000"/>
              </a:lnSpc>
              <a:spcBef>
                <a:spcPts val="1600"/>
              </a:spcBef>
              <a:spcAft>
                <a:spcPts val="0"/>
              </a:spcAft>
              <a:buNone/>
            </a:pPr>
            <a:r>
              <a:t/>
            </a:r>
            <a:endParaRPr sz="1000">
              <a:solidFill>
                <a:schemeClr val="dk2"/>
              </a:solidFill>
              <a:highlight>
                <a:schemeClr val="lt1"/>
              </a:highlight>
            </a:endParaRPr>
          </a:p>
          <a:p>
            <a:pPr indent="0" lvl="0" marL="0" rtl="0" algn="l">
              <a:lnSpc>
                <a:spcPct val="115000"/>
              </a:lnSpc>
              <a:spcBef>
                <a:spcPts val="1600"/>
              </a:spcBef>
              <a:spcAft>
                <a:spcPts val="0"/>
              </a:spcAft>
              <a:buNone/>
            </a:pPr>
            <a:r>
              <a:t/>
            </a:r>
            <a:endParaRPr sz="1000">
              <a:solidFill>
                <a:schemeClr val="dk2"/>
              </a:solidFill>
              <a:highlight>
                <a:schemeClr val="lt1"/>
              </a:highlight>
            </a:endParaRPr>
          </a:p>
          <a:p>
            <a:pPr indent="0" lvl="0" marL="0" rtl="0" algn="l">
              <a:lnSpc>
                <a:spcPct val="115000"/>
              </a:lnSpc>
              <a:spcBef>
                <a:spcPts val="1600"/>
              </a:spcBef>
              <a:spcAft>
                <a:spcPts val="0"/>
              </a:spcAft>
              <a:buNone/>
            </a:pPr>
            <a:r>
              <a:t/>
            </a:r>
            <a:endParaRPr sz="1000">
              <a:solidFill>
                <a:schemeClr val="dk2"/>
              </a:solidFill>
              <a:highlight>
                <a:schemeClr val="lt1"/>
              </a:highlight>
            </a:endParaRPr>
          </a:p>
          <a:p>
            <a:pPr indent="0" lvl="0" marL="0" rtl="0" algn="l">
              <a:lnSpc>
                <a:spcPct val="115000"/>
              </a:lnSpc>
              <a:spcBef>
                <a:spcPts val="1600"/>
              </a:spcBef>
              <a:spcAft>
                <a:spcPts val="0"/>
              </a:spcAft>
              <a:buNone/>
            </a:pPr>
            <a:r>
              <a:t/>
            </a:r>
            <a:endParaRPr sz="1000">
              <a:solidFill>
                <a:schemeClr val="dk2"/>
              </a:solidFill>
              <a:highlight>
                <a:schemeClr val="lt1"/>
              </a:highlight>
            </a:endParaRPr>
          </a:p>
          <a:p>
            <a:pPr indent="0" lvl="0" marL="0" rtl="0" algn="l">
              <a:lnSpc>
                <a:spcPct val="115000"/>
              </a:lnSpc>
              <a:spcBef>
                <a:spcPts val="1600"/>
              </a:spcBef>
              <a:spcAft>
                <a:spcPts val="1600"/>
              </a:spcAft>
              <a:buNone/>
            </a:pPr>
            <a:r>
              <a:rPr lang="pt-BR" sz="1000">
                <a:solidFill>
                  <a:schemeClr val="dk2"/>
                </a:solidFill>
                <a:highlight>
                  <a:schemeClr val="lt1"/>
                </a:highlight>
              </a:rPr>
              <a:t>Vídeo retirado do canal Two Minute Papers.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29"/>
          <p:cNvPicPr preferRelativeResize="0"/>
          <p:nvPr/>
        </p:nvPicPr>
        <p:blipFill rotWithShape="1">
          <a:blip r:embed="rId3">
            <a:alphaModFix/>
          </a:blip>
          <a:srcRect b="0" l="0" r="0" t="0"/>
          <a:stretch/>
        </p:blipFill>
        <p:spPr>
          <a:xfrm>
            <a:off x="427449" y="764750"/>
            <a:ext cx="6504325" cy="2826672"/>
          </a:xfrm>
          <a:prstGeom prst="rect">
            <a:avLst/>
          </a:prstGeom>
          <a:noFill/>
          <a:ln>
            <a:noFill/>
          </a:ln>
        </p:spPr>
      </p:pic>
      <p:pic>
        <p:nvPicPr>
          <p:cNvPr id="208" name="Google Shape;208;p29"/>
          <p:cNvPicPr preferRelativeResize="0"/>
          <p:nvPr/>
        </p:nvPicPr>
        <p:blipFill rotWithShape="1">
          <a:blip r:embed="rId4">
            <a:alphaModFix/>
          </a:blip>
          <a:srcRect b="0" l="0" r="0" t="0"/>
          <a:stretch/>
        </p:blipFill>
        <p:spPr>
          <a:xfrm>
            <a:off x="445157" y="3694585"/>
            <a:ext cx="6486618" cy="1367566"/>
          </a:xfrm>
          <a:prstGeom prst="rect">
            <a:avLst/>
          </a:prstGeom>
          <a:noFill/>
          <a:ln>
            <a:noFill/>
          </a:ln>
        </p:spPr>
      </p:pic>
      <p:sp>
        <p:nvSpPr>
          <p:cNvPr id="209" name="Google Shape;209;p29"/>
          <p:cNvSpPr txBox="1"/>
          <p:nvPr/>
        </p:nvSpPr>
        <p:spPr>
          <a:xfrm>
            <a:off x="311700" y="150925"/>
            <a:ext cx="8350200" cy="61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3500">
                <a:solidFill>
                  <a:srgbClr val="191C39"/>
                </a:solidFill>
              </a:rPr>
              <a:t>Machine Learning nas Ciências</a:t>
            </a:r>
            <a:endParaRPr b="1" sz="3500">
              <a:solidFill>
                <a:srgbClr val="191C39"/>
              </a:solidFill>
            </a:endParaRPr>
          </a:p>
        </p:txBody>
      </p:sp>
      <p:sp>
        <p:nvSpPr>
          <p:cNvPr id="210" name="Google Shape;210;p29"/>
          <p:cNvSpPr/>
          <p:nvPr/>
        </p:nvSpPr>
        <p:spPr>
          <a:xfrm>
            <a:off x="-575" y="272325"/>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idx="1" type="body"/>
          </p:nvPr>
        </p:nvSpPr>
        <p:spPr>
          <a:xfrm>
            <a:off x="5032075" y="937425"/>
            <a:ext cx="3800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600"/>
              <a:t>Ao pesquisar o número de publicações no Science Direct buscando por Geologia ou Geofísica e Machine Learning, obtemos os números ao lado.</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rPr lang="pt-BR" sz="1600"/>
              <a:t>Observem bem a curva, e o que ocorre após 2012/2013.</a:t>
            </a:r>
            <a:endParaRPr sz="1600"/>
          </a:p>
        </p:txBody>
      </p:sp>
      <p:sp>
        <p:nvSpPr>
          <p:cNvPr id="216" name="Google Shape;216;p30"/>
          <p:cNvSpPr txBox="1"/>
          <p:nvPr/>
        </p:nvSpPr>
        <p:spPr>
          <a:xfrm>
            <a:off x="311700" y="150925"/>
            <a:ext cx="8350200" cy="61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3500">
                <a:solidFill>
                  <a:srgbClr val="191C39"/>
                </a:solidFill>
              </a:rPr>
              <a:t>Machine Learning nas Geociências</a:t>
            </a:r>
            <a:endParaRPr b="1" sz="3500">
              <a:solidFill>
                <a:srgbClr val="191C39"/>
              </a:solidFill>
            </a:endParaRPr>
          </a:p>
        </p:txBody>
      </p:sp>
      <p:sp>
        <p:nvSpPr>
          <p:cNvPr id="217" name="Google Shape;217;p30"/>
          <p:cNvSpPr/>
          <p:nvPr/>
        </p:nvSpPr>
        <p:spPr>
          <a:xfrm>
            <a:off x="-575" y="272325"/>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pic>
        <p:nvPicPr>
          <p:cNvPr id="218" name="Google Shape;218;p30"/>
          <p:cNvPicPr preferRelativeResize="0"/>
          <p:nvPr/>
        </p:nvPicPr>
        <p:blipFill>
          <a:blip r:embed="rId3">
            <a:alphaModFix/>
          </a:blip>
          <a:stretch>
            <a:fillRect/>
          </a:stretch>
        </p:blipFill>
        <p:spPr>
          <a:xfrm>
            <a:off x="311702" y="937425"/>
            <a:ext cx="4520025" cy="4300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nvSpPr>
        <p:spPr>
          <a:xfrm>
            <a:off x="311700" y="150925"/>
            <a:ext cx="8350200" cy="61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3500">
                <a:solidFill>
                  <a:srgbClr val="191C39"/>
                </a:solidFill>
              </a:rPr>
              <a:t>Machine Learning nas Geociências</a:t>
            </a:r>
            <a:endParaRPr b="1" sz="3500">
              <a:solidFill>
                <a:srgbClr val="191C39"/>
              </a:solidFill>
            </a:endParaRPr>
          </a:p>
        </p:txBody>
      </p:sp>
      <p:sp>
        <p:nvSpPr>
          <p:cNvPr id="224" name="Google Shape;224;p31"/>
          <p:cNvSpPr/>
          <p:nvPr/>
        </p:nvSpPr>
        <p:spPr>
          <a:xfrm>
            <a:off x="-575" y="272325"/>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pic>
        <p:nvPicPr>
          <p:cNvPr id="225" name="Google Shape;225;p31"/>
          <p:cNvPicPr preferRelativeResize="0"/>
          <p:nvPr/>
        </p:nvPicPr>
        <p:blipFill>
          <a:blip r:embed="rId3">
            <a:alphaModFix/>
          </a:blip>
          <a:stretch>
            <a:fillRect/>
          </a:stretch>
        </p:blipFill>
        <p:spPr>
          <a:xfrm>
            <a:off x="311700" y="769525"/>
            <a:ext cx="4886064" cy="4069175"/>
          </a:xfrm>
          <a:prstGeom prst="rect">
            <a:avLst/>
          </a:prstGeom>
          <a:noFill/>
          <a:ln>
            <a:noFill/>
          </a:ln>
        </p:spPr>
      </p:pic>
      <p:sp>
        <p:nvSpPr>
          <p:cNvPr id="226" name="Google Shape;226;p31"/>
          <p:cNvSpPr txBox="1"/>
          <p:nvPr/>
        </p:nvSpPr>
        <p:spPr>
          <a:xfrm>
            <a:off x="5257825" y="4720500"/>
            <a:ext cx="3000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pt-BR" sz="1300">
                <a:solidFill>
                  <a:schemeClr val="dk2"/>
                </a:solidFill>
              </a:rPr>
              <a:t>Bergen </a:t>
            </a:r>
            <a:r>
              <a:rPr i="1" lang="pt-BR" sz="1300">
                <a:solidFill>
                  <a:schemeClr val="dk2"/>
                </a:solidFill>
              </a:rPr>
              <a:t>et al.</a:t>
            </a:r>
            <a:r>
              <a:rPr lang="pt-BR" sz="1300">
                <a:solidFill>
                  <a:schemeClr val="dk2"/>
                </a:solidFill>
              </a:rPr>
              <a:t> (2019)</a:t>
            </a:r>
            <a:endParaRPr/>
          </a:p>
        </p:txBody>
      </p:sp>
      <p:sp>
        <p:nvSpPr>
          <p:cNvPr id="227" name="Google Shape;227;p31"/>
          <p:cNvSpPr txBox="1"/>
          <p:nvPr/>
        </p:nvSpPr>
        <p:spPr>
          <a:xfrm>
            <a:off x="5440700" y="891525"/>
            <a:ext cx="3000000" cy="38790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rgbClr val="999999"/>
              </a:buClr>
              <a:buSzPts val="1000"/>
              <a:buChar char="-"/>
            </a:pPr>
            <a:r>
              <a:rPr lang="pt-BR" sz="1000">
                <a:solidFill>
                  <a:srgbClr val="999999"/>
                </a:solidFill>
              </a:rPr>
              <a:t>M</a:t>
            </a:r>
            <a:r>
              <a:rPr lang="pt-BR" sz="1000">
                <a:solidFill>
                  <a:srgbClr val="999999"/>
                </a:solidFill>
              </a:rPr>
              <a:t>apear litologia usando dados de sensoriamento remoto aplicando uma abordagem de ML de Random Forests. </a:t>
            </a:r>
            <a:endParaRPr sz="1000">
              <a:solidFill>
                <a:srgbClr val="999999"/>
              </a:solidFill>
            </a:endParaRPr>
          </a:p>
          <a:p>
            <a:pPr indent="0" lvl="0" marL="0" rtl="0" algn="l">
              <a:spcBef>
                <a:spcPts val="0"/>
              </a:spcBef>
              <a:spcAft>
                <a:spcPts val="0"/>
              </a:spcAft>
              <a:buNone/>
            </a:pPr>
            <a:r>
              <a:t/>
            </a:r>
            <a:endParaRPr sz="1000">
              <a:solidFill>
                <a:srgbClr val="999999"/>
              </a:solidFill>
            </a:endParaRPr>
          </a:p>
          <a:p>
            <a:pPr indent="0" lvl="0" marL="0" rtl="0" algn="l">
              <a:spcBef>
                <a:spcPts val="0"/>
              </a:spcBef>
              <a:spcAft>
                <a:spcPts val="0"/>
              </a:spcAft>
              <a:buNone/>
            </a:pPr>
            <a:r>
              <a:t/>
            </a:r>
            <a:endParaRPr sz="1000">
              <a:solidFill>
                <a:srgbClr val="999999"/>
              </a:solidFill>
            </a:endParaRPr>
          </a:p>
          <a:p>
            <a:pPr indent="0" lvl="0" marL="0" rtl="0" algn="l">
              <a:spcBef>
                <a:spcPts val="0"/>
              </a:spcBef>
              <a:spcAft>
                <a:spcPts val="0"/>
              </a:spcAft>
              <a:buNone/>
            </a:pPr>
            <a:r>
              <a:t/>
            </a:r>
            <a:endParaRPr sz="1000">
              <a:solidFill>
                <a:srgbClr val="999999"/>
              </a:solidFill>
            </a:endParaRPr>
          </a:p>
          <a:p>
            <a:pPr indent="-292100" lvl="0" marL="457200" rtl="0" algn="l">
              <a:spcBef>
                <a:spcPts val="0"/>
              </a:spcBef>
              <a:spcAft>
                <a:spcPts val="0"/>
              </a:spcAft>
              <a:buClr>
                <a:srgbClr val="999999"/>
              </a:buClr>
              <a:buSzPts val="1000"/>
              <a:buChar char="-"/>
            </a:pPr>
            <a:r>
              <a:rPr lang="pt-BR" sz="1000">
                <a:solidFill>
                  <a:srgbClr val="999999"/>
                </a:solidFill>
              </a:rPr>
              <a:t>Rede neural profunda para aprender uma representação computacionalmente eficiente de soluções viscoelásticas na Terra, permitindo que os cálculos sejam feitos de forma rápida, confiável e com altas resoluções espaciais e temporais </a:t>
            </a:r>
            <a:endParaRPr sz="1000">
              <a:solidFill>
                <a:srgbClr val="999999"/>
              </a:solidFill>
            </a:endParaRPr>
          </a:p>
          <a:p>
            <a:pPr indent="0" lvl="0" marL="0" rtl="0" algn="l">
              <a:spcBef>
                <a:spcPts val="0"/>
              </a:spcBef>
              <a:spcAft>
                <a:spcPts val="0"/>
              </a:spcAft>
              <a:buNone/>
            </a:pPr>
            <a:r>
              <a:t/>
            </a:r>
            <a:endParaRPr sz="1000">
              <a:solidFill>
                <a:srgbClr val="999999"/>
              </a:solidFill>
            </a:endParaRPr>
          </a:p>
          <a:p>
            <a:pPr indent="-292100" lvl="0" marL="457200" rtl="0" algn="l">
              <a:spcBef>
                <a:spcPts val="0"/>
              </a:spcBef>
              <a:spcAft>
                <a:spcPts val="0"/>
              </a:spcAft>
              <a:buClr>
                <a:srgbClr val="999999"/>
              </a:buClr>
              <a:buSzPts val="1000"/>
              <a:buChar char="-"/>
            </a:pPr>
            <a:r>
              <a:rPr lang="pt-BR" sz="1000">
                <a:solidFill>
                  <a:srgbClr val="999999"/>
                </a:solidFill>
              </a:rPr>
              <a:t>Inversão em que a entrada é uma reconstrução de mínimos quadrados não negativa e a rede é treinada para reconstruir uma projeção em um subespaço. </a:t>
            </a:r>
            <a:endParaRPr sz="1000">
              <a:solidFill>
                <a:srgbClr val="999999"/>
              </a:solidFill>
            </a:endParaRPr>
          </a:p>
          <a:p>
            <a:pPr indent="0" lvl="0" marL="0" rtl="0" algn="l">
              <a:spcBef>
                <a:spcPts val="0"/>
              </a:spcBef>
              <a:spcAft>
                <a:spcPts val="0"/>
              </a:spcAft>
              <a:buNone/>
            </a:pPr>
            <a:r>
              <a:t/>
            </a:r>
            <a:endParaRPr sz="1000">
              <a:solidFill>
                <a:srgbClr val="999999"/>
              </a:solidFill>
            </a:endParaRPr>
          </a:p>
          <a:p>
            <a:pPr indent="-292100" lvl="0" marL="457200" rtl="0" algn="l">
              <a:spcBef>
                <a:spcPts val="0"/>
              </a:spcBef>
              <a:spcAft>
                <a:spcPts val="0"/>
              </a:spcAft>
              <a:buClr>
                <a:srgbClr val="999999"/>
              </a:buClr>
              <a:buSzPts val="1000"/>
              <a:buChar char="-"/>
            </a:pPr>
            <a:r>
              <a:rPr lang="pt-BR" sz="1000">
                <a:solidFill>
                  <a:srgbClr val="999999"/>
                </a:solidFill>
              </a:rPr>
              <a:t>Random Forests em dados acústicos contínuos para extrair o atrito da falha e o tempo de falha. A abordagem identificou sinais que foram previamente considerados ruído.</a:t>
            </a:r>
            <a:endParaRPr sz="1000">
              <a:solidFill>
                <a:srgbClr val="99999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2"/>
          <p:cNvSpPr txBox="1"/>
          <p:nvPr/>
        </p:nvSpPr>
        <p:spPr>
          <a:xfrm>
            <a:off x="311700" y="150925"/>
            <a:ext cx="8350200" cy="61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3500">
                <a:solidFill>
                  <a:srgbClr val="191C39"/>
                </a:solidFill>
              </a:rPr>
              <a:t>Machine Learning nas Geociências</a:t>
            </a:r>
            <a:endParaRPr b="1" sz="3500">
              <a:solidFill>
                <a:srgbClr val="191C39"/>
              </a:solidFill>
            </a:endParaRPr>
          </a:p>
        </p:txBody>
      </p:sp>
      <p:sp>
        <p:nvSpPr>
          <p:cNvPr id="233" name="Google Shape;233;p32"/>
          <p:cNvSpPr/>
          <p:nvPr/>
        </p:nvSpPr>
        <p:spPr>
          <a:xfrm>
            <a:off x="-575" y="272325"/>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pic>
        <p:nvPicPr>
          <p:cNvPr id="234" name="Google Shape;234;p32"/>
          <p:cNvPicPr preferRelativeResize="0"/>
          <p:nvPr/>
        </p:nvPicPr>
        <p:blipFill>
          <a:blip r:embed="rId3">
            <a:alphaModFix/>
          </a:blip>
          <a:stretch>
            <a:fillRect/>
          </a:stretch>
        </p:blipFill>
        <p:spPr>
          <a:xfrm>
            <a:off x="311702" y="948900"/>
            <a:ext cx="3656025" cy="4194601"/>
          </a:xfrm>
          <a:prstGeom prst="rect">
            <a:avLst/>
          </a:prstGeom>
          <a:noFill/>
          <a:ln>
            <a:noFill/>
          </a:ln>
        </p:spPr>
      </p:pic>
      <p:pic>
        <p:nvPicPr>
          <p:cNvPr id="235" name="Google Shape;235;p32"/>
          <p:cNvPicPr preferRelativeResize="0"/>
          <p:nvPr/>
        </p:nvPicPr>
        <p:blipFill>
          <a:blip r:embed="rId4">
            <a:alphaModFix/>
          </a:blip>
          <a:stretch>
            <a:fillRect/>
          </a:stretch>
        </p:blipFill>
        <p:spPr>
          <a:xfrm>
            <a:off x="4120127" y="921925"/>
            <a:ext cx="4270574" cy="40691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nvSpPr>
        <p:spPr>
          <a:xfrm>
            <a:off x="311700" y="243900"/>
            <a:ext cx="85206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2700">
                <a:solidFill>
                  <a:srgbClr val="191C39"/>
                </a:solidFill>
              </a:rPr>
              <a:t>Machine Learning nas Geociências</a:t>
            </a:r>
            <a:endParaRPr b="1" sz="3200">
              <a:solidFill>
                <a:srgbClr val="191C39"/>
              </a:solidFill>
            </a:endParaRPr>
          </a:p>
        </p:txBody>
      </p:sp>
      <p:sp>
        <p:nvSpPr>
          <p:cNvPr id="71" name="Google Shape;71;p15"/>
          <p:cNvSpPr/>
          <p:nvPr/>
        </p:nvSpPr>
        <p:spPr>
          <a:xfrm>
            <a:off x="-5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72" name="Google Shape;72;p15"/>
          <p:cNvSpPr/>
          <p:nvPr/>
        </p:nvSpPr>
        <p:spPr>
          <a:xfrm>
            <a:off x="89324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73" name="Google Shape;73;p15"/>
          <p:cNvSpPr/>
          <p:nvPr/>
        </p:nvSpPr>
        <p:spPr>
          <a:xfrm>
            <a:off x="-575" y="0"/>
            <a:ext cx="9144000" cy="1308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74" name="Google Shape;74;p15"/>
          <p:cNvSpPr txBox="1"/>
          <p:nvPr/>
        </p:nvSpPr>
        <p:spPr>
          <a:xfrm>
            <a:off x="211525" y="1252575"/>
            <a:ext cx="87210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pt-BR" sz="2000">
                <a:solidFill>
                  <a:srgbClr val="191C39"/>
                </a:solidFill>
              </a:rPr>
              <a:t>Objetivos:</a:t>
            </a:r>
            <a:endParaRPr b="1" i="1" sz="2500">
              <a:solidFill>
                <a:srgbClr val="191C39"/>
              </a:solidFill>
            </a:endParaRPr>
          </a:p>
        </p:txBody>
      </p:sp>
      <p:sp>
        <p:nvSpPr>
          <p:cNvPr id="75" name="Google Shape;75;p15"/>
          <p:cNvSpPr txBox="1"/>
          <p:nvPr/>
        </p:nvSpPr>
        <p:spPr>
          <a:xfrm>
            <a:off x="211525" y="2047200"/>
            <a:ext cx="8721000" cy="921900"/>
          </a:xfrm>
          <a:prstGeom prst="rect">
            <a:avLst/>
          </a:prstGeom>
          <a:no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pt-BR" sz="1200">
                <a:solidFill>
                  <a:schemeClr val="dk2"/>
                </a:solidFill>
                <a:highlight>
                  <a:srgbClr val="FFFFFE"/>
                </a:highlight>
              </a:rPr>
              <a:t>*   Adquirir conhecimentos básicos sobre o workflow necessário para executar um trabalho de Machine Learning, aplicando-o para predição de litologias em poços;</a:t>
            </a:r>
            <a:endParaRPr sz="1200">
              <a:solidFill>
                <a:schemeClr val="dk2"/>
              </a:solidFill>
              <a:highlight>
                <a:srgbClr val="FFFFFE"/>
              </a:highlight>
            </a:endParaRPr>
          </a:p>
          <a:p>
            <a:pPr indent="0" lvl="0" marL="0" rtl="0" algn="l">
              <a:lnSpc>
                <a:spcPct val="135714"/>
              </a:lnSpc>
              <a:spcBef>
                <a:spcPts val="0"/>
              </a:spcBef>
              <a:spcAft>
                <a:spcPts val="0"/>
              </a:spcAft>
              <a:buClr>
                <a:schemeClr val="dk1"/>
              </a:buClr>
              <a:buSzPts val="1100"/>
              <a:buFont typeface="Arial"/>
              <a:buNone/>
            </a:pPr>
            <a:r>
              <a:rPr lang="pt-BR" sz="1200">
                <a:solidFill>
                  <a:schemeClr val="dk2"/>
                </a:solidFill>
                <a:highlight>
                  <a:srgbClr val="FFFFFE"/>
                </a:highlight>
              </a:rPr>
              <a:t>*   Aprender o funcionamento básico de alguns métodos de Machine Learning;</a:t>
            </a:r>
            <a:endParaRPr sz="1200">
              <a:solidFill>
                <a:schemeClr val="dk2"/>
              </a:solidFill>
              <a:highlight>
                <a:srgbClr val="FFFFFE"/>
              </a:highlight>
            </a:endParaRPr>
          </a:p>
          <a:p>
            <a:pPr indent="0" lvl="0" marL="0" rtl="0" algn="l">
              <a:lnSpc>
                <a:spcPct val="135714"/>
              </a:lnSpc>
              <a:spcBef>
                <a:spcPts val="0"/>
              </a:spcBef>
              <a:spcAft>
                <a:spcPts val="0"/>
              </a:spcAft>
              <a:buClr>
                <a:schemeClr val="dk1"/>
              </a:buClr>
              <a:buSzPts val="1100"/>
              <a:buFont typeface="Arial"/>
              <a:buNone/>
            </a:pPr>
            <a:r>
              <a:rPr lang="pt-BR" sz="1200">
                <a:solidFill>
                  <a:schemeClr val="dk2"/>
                </a:solidFill>
                <a:highlight>
                  <a:srgbClr val="FFFFFE"/>
                </a:highlight>
              </a:rPr>
              <a:t>*   Aprender a avaliar e criticar os resultados obtidos.</a:t>
            </a:r>
            <a:endParaRPr sz="1200">
              <a:solidFill>
                <a:schemeClr val="dk2"/>
              </a:solidFill>
              <a:highlight>
                <a:srgbClr val="FFFFFE"/>
              </a:highlight>
            </a:endParaRPr>
          </a:p>
          <a:p>
            <a:pPr indent="0" lvl="0" marL="0" rtl="0" algn="ctr">
              <a:spcBef>
                <a:spcPts val="0"/>
              </a:spcBef>
              <a:spcAft>
                <a:spcPts val="0"/>
              </a:spcAft>
              <a:buNone/>
            </a:pPr>
            <a:r>
              <a:t/>
            </a:r>
            <a:endParaRPr i="1" sz="2000">
              <a:solidFill>
                <a:srgbClr val="191C39"/>
              </a:solidFill>
            </a:endParaRPr>
          </a:p>
        </p:txBody>
      </p:sp>
      <p:sp>
        <p:nvSpPr>
          <p:cNvPr id="76" name="Google Shape;76;p15"/>
          <p:cNvSpPr txBox="1"/>
          <p:nvPr/>
        </p:nvSpPr>
        <p:spPr>
          <a:xfrm>
            <a:off x="287725" y="2928975"/>
            <a:ext cx="87210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pt-BR" sz="2000">
                <a:solidFill>
                  <a:srgbClr val="191C39"/>
                </a:solidFill>
              </a:rPr>
              <a:t>Roteiro</a:t>
            </a:r>
            <a:r>
              <a:rPr b="1" i="1" lang="pt-BR" sz="2000">
                <a:solidFill>
                  <a:srgbClr val="191C39"/>
                </a:solidFill>
              </a:rPr>
              <a:t>:</a:t>
            </a:r>
            <a:endParaRPr b="1" i="1" sz="2500">
              <a:solidFill>
                <a:srgbClr val="191C39"/>
              </a:solidFill>
            </a:endParaRPr>
          </a:p>
        </p:txBody>
      </p:sp>
      <p:sp>
        <p:nvSpPr>
          <p:cNvPr id="77" name="Google Shape;77;p15"/>
          <p:cNvSpPr txBox="1"/>
          <p:nvPr/>
        </p:nvSpPr>
        <p:spPr>
          <a:xfrm>
            <a:off x="287725" y="3952200"/>
            <a:ext cx="8721000" cy="921900"/>
          </a:xfrm>
          <a:prstGeom prst="rect">
            <a:avLst/>
          </a:prstGeom>
          <a:no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pt-BR" sz="1200">
                <a:solidFill>
                  <a:schemeClr val="dk2"/>
                </a:solidFill>
                <a:highlight>
                  <a:srgbClr val="FFFFFE"/>
                </a:highlight>
              </a:rPr>
              <a:t>*  Conceitos básicos de Machine Learning;</a:t>
            </a:r>
            <a:endParaRPr sz="1200">
              <a:solidFill>
                <a:schemeClr val="dk2"/>
              </a:solidFill>
              <a:highlight>
                <a:srgbClr val="FFFFFE"/>
              </a:highlight>
            </a:endParaRPr>
          </a:p>
          <a:p>
            <a:pPr indent="0" lvl="0" marL="0" rtl="0" algn="l">
              <a:lnSpc>
                <a:spcPct val="135714"/>
              </a:lnSpc>
              <a:spcBef>
                <a:spcPts val="0"/>
              </a:spcBef>
              <a:spcAft>
                <a:spcPts val="0"/>
              </a:spcAft>
              <a:buNone/>
            </a:pPr>
            <a:r>
              <a:rPr lang="pt-BR" sz="1200">
                <a:solidFill>
                  <a:schemeClr val="dk2"/>
                </a:solidFill>
                <a:highlight>
                  <a:srgbClr val="FFFFFE"/>
                </a:highlight>
              </a:rPr>
              <a:t>*  Machine Learning no Cotidiano, nas Ciências e nas Geociências;</a:t>
            </a:r>
            <a:endParaRPr sz="1200">
              <a:solidFill>
                <a:schemeClr val="dk2"/>
              </a:solidFill>
              <a:highlight>
                <a:srgbClr val="FFFFFE"/>
              </a:highlight>
            </a:endParaRPr>
          </a:p>
          <a:p>
            <a:pPr indent="0" lvl="0" marL="0" rtl="0" algn="l">
              <a:lnSpc>
                <a:spcPct val="135714"/>
              </a:lnSpc>
              <a:spcBef>
                <a:spcPts val="0"/>
              </a:spcBef>
              <a:spcAft>
                <a:spcPts val="0"/>
              </a:spcAft>
              <a:buNone/>
            </a:pPr>
            <a:r>
              <a:rPr lang="pt-BR" sz="1200">
                <a:solidFill>
                  <a:schemeClr val="dk2"/>
                </a:solidFill>
                <a:highlight>
                  <a:srgbClr val="FFFFFE"/>
                </a:highlight>
              </a:rPr>
              <a:t>*  Aprender a avaliar e criticar os resultados obtidos.</a:t>
            </a:r>
            <a:endParaRPr sz="1200">
              <a:solidFill>
                <a:schemeClr val="dk2"/>
              </a:solidFill>
              <a:highlight>
                <a:srgbClr val="FFFFFE"/>
              </a:highlight>
            </a:endParaRPr>
          </a:p>
          <a:p>
            <a:pPr indent="0" lvl="0" marL="0" rtl="0" algn="l">
              <a:lnSpc>
                <a:spcPct val="135714"/>
              </a:lnSpc>
              <a:spcBef>
                <a:spcPts val="0"/>
              </a:spcBef>
              <a:spcAft>
                <a:spcPts val="0"/>
              </a:spcAft>
              <a:buNone/>
            </a:pPr>
            <a:r>
              <a:rPr lang="pt-BR" sz="1200">
                <a:solidFill>
                  <a:schemeClr val="dk2"/>
                </a:solidFill>
                <a:highlight>
                  <a:srgbClr val="FFFFFE"/>
                </a:highlight>
              </a:rPr>
              <a:t>*  Tipos de Aprendizagem (Supervisionada vs Não Supervisionada)</a:t>
            </a:r>
            <a:endParaRPr sz="1200">
              <a:solidFill>
                <a:schemeClr val="dk2"/>
              </a:solidFill>
              <a:highlight>
                <a:srgbClr val="FFFFFE"/>
              </a:highlight>
            </a:endParaRPr>
          </a:p>
          <a:p>
            <a:pPr indent="0" lvl="0" marL="0" rtl="0" algn="l">
              <a:lnSpc>
                <a:spcPct val="135714"/>
              </a:lnSpc>
              <a:spcBef>
                <a:spcPts val="0"/>
              </a:spcBef>
              <a:spcAft>
                <a:spcPts val="0"/>
              </a:spcAft>
              <a:buNone/>
            </a:pPr>
            <a:r>
              <a:rPr lang="pt-BR" sz="1200">
                <a:solidFill>
                  <a:schemeClr val="dk2"/>
                </a:solidFill>
                <a:highlight>
                  <a:srgbClr val="FFFFFE"/>
                </a:highlight>
              </a:rPr>
              <a:t>*  Workflow teórico;</a:t>
            </a:r>
            <a:endParaRPr sz="1200">
              <a:solidFill>
                <a:schemeClr val="dk2"/>
              </a:solidFill>
              <a:highlight>
                <a:srgbClr val="FFFFFE"/>
              </a:highlight>
            </a:endParaRPr>
          </a:p>
          <a:p>
            <a:pPr indent="0" lvl="0" marL="0" rtl="0" algn="l">
              <a:lnSpc>
                <a:spcPct val="135714"/>
              </a:lnSpc>
              <a:spcBef>
                <a:spcPts val="0"/>
              </a:spcBef>
              <a:spcAft>
                <a:spcPts val="0"/>
              </a:spcAft>
              <a:buNone/>
            </a:pPr>
            <a:r>
              <a:rPr lang="pt-BR" sz="1200">
                <a:solidFill>
                  <a:schemeClr val="dk2"/>
                </a:solidFill>
                <a:highlight>
                  <a:srgbClr val="FFFFFE"/>
                </a:highlight>
              </a:rPr>
              <a:t>*  Workflow na prática.</a:t>
            </a:r>
            <a:endParaRPr sz="1200">
              <a:solidFill>
                <a:schemeClr val="dk2"/>
              </a:solidFill>
              <a:highlight>
                <a:srgbClr val="FFFFFE"/>
              </a:highlight>
            </a:endParaRPr>
          </a:p>
          <a:p>
            <a:pPr indent="0" lvl="0" marL="0" rtl="0" algn="ctr">
              <a:spcBef>
                <a:spcPts val="0"/>
              </a:spcBef>
              <a:spcAft>
                <a:spcPts val="0"/>
              </a:spcAft>
              <a:buNone/>
            </a:pPr>
            <a:r>
              <a:t/>
            </a:r>
            <a:endParaRPr i="1" sz="2000">
              <a:solidFill>
                <a:srgbClr val="191C3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3"/>
          <p:cNvSpPr txBox="1"/>
          <p:nvPr/>
        </p:nvSpPr>
        <p:spPr>
          <a:xfrm>
            <a:off x="311700" y="150925"/>
            <a:ext cx="8350200" cy="61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3500">
                <a:solidFill>
                  <a:srgbClr val="191C39"/>
                </a:solidFill>
              </a:rPr>
              <a:t>Machine Learning nas Geociências</a:t>
            </a:r>
            <a:endParaRPr b="1" sz="3500">
              <a:solidFill>
                <a:srgbClr val="191C39"/>
              </a:solidFill>
            </a:endParaRPr>
          </a:p>
        </p:txBody>
      </p:sp>
      <p:sp>
        <p:nvSpPr>
          <p:cNvPr id="241" name="Google Shape;241;p33"/>
          <p:cNvSpPr/>
          <p:nvPr/>
        </p:nvSpPr>
        <p:spPr>
          <a:xfrm>
            <a:off x="-575" y="272325"/>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pic>
        <p:nvPicPr>
          <p:cNvPr id="242" name="Google Shape;242;p33"/>
          <p:cNvPicPr preferRelativeResize="0"/>
          <p:nvPr/>
        </p:nvPicPr>
        <p:blipFill>
          <a:blip r:embed="rId3">
            <a:alphaModFix/>
          </a:blip>
          <a:stretch>
            <a:fillRect/>
          </a:stretch>
        </p:blipFill>
        <p:spPr>
          <a:xfrm>
            <a:off x="462527" y="921925"/>
            <a:ext cx="3514010" cy="4069175"/>
          </a:xfrm>
          <a:prstGeom prst="rect">
            <a:avLst/>
          </a:prstGeom>
          <a:noFill/>
          <a:ln>
            <a:noFill/>
          </a:ln>
        </p:spPr>
      </p:pic>
      <p:pic>
        <p:nvPicPr>
          <p:cNvPr id="243" name="Google Shape;243;p33"/>
          <p:cNvPicPr preferRelativeResize="0"/>
          <p:nvPr/>
        </p:nvPicPr>
        <p:blipFill>
          <a:blip r:embed="rId4">
            <a:alphaModFix/>
          </a:blip>
          <a:stretch>
            <a:fillRect/>
          </a:stretch>
        </p:blipFill>
        <p:spPr>
          <a:xfrm>
            <a:off x="4727337" y="921925"/>
            <a:ext cx="3295225" cy="4069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4"/>
          <p:cNvSpPr txBox="1"/>
          <p:nvPr/>
        </p:nvSpPr>
        <p:spPr>
          <a:xfrm>
            <a:off x="311700" y="150925"/>
            <a:ext cx="8350200" cy="61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3500">
                <a:solidFill>
                  <a:srgbClr val="191C39"/>
                </a:solidFill>
              </a:rPr>
              <a:t>Machine Learning nas Geociências</a:t>
            </a:r>
            <a:endParaRPr b="1" sz="3500">
              <a:solidFill>
                <a:srgbClr val="191C39"/>
              </a:solidFill>
            </a:endParaRPr>
          </a:p>
        </p:txBody>
      </p:sp>
      <p:sp>
        <p:nvSpPr>
          <p:cNvPr id="249" name="Google Shape;249;p34"/>
          <p:cNvSpPr/>
          <p:nvPr/>
        </p:nvSpPr>
        <p:spPr>
          <a:xfrm>
            <a:off x="-575" y="272325"/>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pic>
        <p:nvPicPr>
          <p:cNvPr id="250" name="Google Shape;250;p34"/>
          <p:cNvPicPr preferRelativeResize="0"/>
          <p:nvPr/>
        </p:nvPicPr>
        <p:blipFill>
          <a:blip r:embed="rId3">
            <a:alphaModFix/>
          </a:blip>
          <a:stretch>
            <a:fillRect/>
          </a:stretch>
        </p:blipFill>
        <p:spPr>
          <a:xfrm>
            <a:off x="152400" y="921925"/>
            <a:ext cx="3815326" cy="3815326"/>
          </a:xfrm>
          <a:prstGeom prst="rect">
            <a:avLst/>
          </a:prstGeom>
          <a:noFill/>
          <a:ln>
            <a:noFill/>
          </a:ln>
        </p:spPr>
      </p:pic>
      <p:pic>
        <p:nvPicPr>
          <p:cNvPr id="251" name="Google Shape;251;p34"/>
          <p:cNvPicPr preferRelativeResize="0"/>
          <p:nvPr/>
        </p:nvPicPr>
        <p:blipFill>
          <a:blip r:embed="rId4">
            <a:alphaModFix/>
          </a:blip>
          <a:stretch>
            <a:fillRect/>
          </a:stretch>
        </p:blipFill>
        <p:spPr>
          <a:xfrm>
            <a:off x="4120126" y="1130350"/>
            <a:ext cx="4871475" cy="345640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5"/>
          <p:cNvSpPr txBox="1"/>
          <p:nvPr/>
        </p:nvSpPr>
        <p:spPr>
          <a:xfrm>
            <a:off x="311700" y="150925"/>
            <a:ext cx="8350200" cy="61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3500">
                <a:solidFill>
                  <a:srgbClr val="191C39"/>
                </a:solidFill>
              </a:rPr>
              <a:t>Machine Learning nas Geociências</a:t>
            </a:r>
            <a:endParaRPr b="1" sz="3500">
              <a:solidFill>
                <a:srgbClr val="191C39"/>
              </a:solidFill>
            </a:endParaRPr>
          </a:p>
        </p:txBody>
      </p:sp>
      <p:sp>
        <p:nvSpPr>
          <p:cNvPr id="257" name="Google Shape;257;p35"/>
          <p:cNvSpPr/>
          <p:nvPr/>
        </p:nvSpPr>
        <p:spPr>
          <a:xfrm>
            <a:off x="-575" y="272325"/>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pic>
        <p:nvPicPr>
          <p:cNvPr id="258" name="Google Shape;258;p35"/>
          <p:cNvPicPr preferRelativeResize="0"/>
          <p:nvPr/>
        </p:nvPicPr>
        <p:blipFill>
          <a:blip r:embed="rId3">
            <a:alphaModFix/>
          </a:blip>
          <a:stretch>
            <a:fillRect/>
          </a:stretch>
        </p:blipFill>
        <p:spPr>
          <a:xfrm>
            <a:off x="464776" y="921925"/>
            <a:ext cx="3393915" cy="4069175"/>
          </a:xfrm>
          <a:prstGeom prst="rect">
            <a:avLst/>
          </a:prstGeom>
          <a:noFill/>
          <a:ln>
            <a:noFill/>
          </a:ln>
        </p:spPr>
      </p:pic>
      <p:pic>
        <p:nvPicPr>
          <p:cNvPr id="259" name="Google Shape;259;p35"/>
          <p:cNvPicPr preferRelativeResize="0"/>
          <p:nvPr/>
        </p:nvPicPr>
        <p:blipFill>
          <a:blip r:embed="rId4">
            <a:alphaModFix/>
          </a:blip>
          <a:stretch>
            <a:fillRect/>
          </a:stretch>
        </p:blipFill>
        <p:spPr>
          <a:xfrm>
            <a:off x="4153252" y="921925"/>
            <a:ext cx="4059761" cy="40691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6"/>
          <p:cNvSpPr txBox="1"/>
          <p:nvPr/>
        </p:nvSpPr>
        <p:spPr>
          <a:xfrm>
            <a:off x="311700" y="150925"/>
            <a:ext cx="8350200" cy="61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2500">
                <a:solidFill>
                  <a:srgbClr val="191C39"/>
                </a:solidFill>
              </a:rPr>
              <a:t>Aprendizagem Supervisionada x Não Supervisionada</a:t>
            </a:r>
            <a:endParaRPr b="1" sz="2500">
              <a:solidFill>
                <a:srgbClr val="191C39"/>
              </a:solidFill>
            </a:endParaRPr>
          </a:p>
        </p:txBody>
      </p:sp>
      <p:sp>
        <p:nvSpPr>
          <p:cNvPr id="265" name="Google Shape;265;p36"/>
          <p:cNvSpPr/>
          <p:nvPr/>
        </p:nvSpPr>
        <p:spPr>
          <a:xfrm>
            <a:off x="-575" y="272325"/>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pic>
        <p:nvPicPr>
          <p:cNvPr id="266" name="Google Shape;266;p36"/>
          <p:cNvPicPr preferRelativeResize="0"/>
          <p:nvPr/>
        </p:nvPicPr>
        <p:blipFill>
          <a:blip r:embed="rId3">
            <a:alphaModFix/>
          </a:blip>
          <a:stretch>
            <a:fillRect/>
          </a:stretch>
        </p:blipFill>
        <p:spPr>
          <a:xfrm>
            <a:off x="442475" y="1388400"/>
            <a:ext cx="6983675" cy="3707875"/>
          </a:xfrm>
          <a:prstGeom prst="rect">
            <a:avLst/>
          </a:prstGeom>
          <a:noFill/>
          <a:ln>
            <a:noFill/>
          </a:ln>
        </p:spPr>
      </p:pic>
      <p:sp>
        <p:nvSpPr>
          <p:cNvPr id="267" name="Google Shape;267;p36"/>
          <p:cNvSpPr txBox="1"/>
          <p:nvPr/>
        </p:nvSpPr>
        <p:spPr>
          <a:xfrm>
            <a:off x="502750" y="830400"/>
            <a:ext cx="7979400" cy="38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pt-BR">
                <a:solidFill>
                  <a:schemeClr val="dk2"/>
                </a:solidFill>
              </a:rPr>
              <a:t>Devemos saber diferenciar entre o tipos de aprendizagem para podermos saber que abordagem iremos utilizar no nosso problema.</a:t>
            </a:r>
            <a:endParaRPr/>
          </a:p>
        </p:txBody>
      </p:sp>
      <p:sp>
        <p:nvSpPr>
          <p:cNvPr id="268" name="Google Shape;268;p36"/>
          <p:cNvSpPr txBox="1"/>
          <p:nvPr/>
        </p:nvSpPr>
        <p:spPr>
          <a:xfrm>
            <a:off x="3605250" y="4714675"/>
            <a:ext cx="1763100" cy="38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pt-BR" sz="1300">
                <a:solidFill>
                  <a:schemeClr val="dk2"/>
                </a:solidFill>
              </a:rPr>
              <a:t>Bergen </a:t>
            </a:r>
            <a:r>
              <a:rPr i="1" lang="pt-BR" sz="1300">
                <a:solidFill>
                  <a:schemeClr val="dk2"/>
                </a:solidFill>
              </a:rPr>
              <a:t>et al.</a:t>
            </a:r>
            <a:r>
              <a:rPr lang="pt-BR" sz="1300">
                <a:solidFill>
                  <a:schemeClr val="dk2"/>
                </a:solidFill>
              </a:rPr>
              <a:t> (2019)</a:t>
            </a:r>
            <a:endParaRPr sz="1300"/>
          </a:p>
        </p:txBody>
      </p:sp>
      <p:cxnSp>
        <p:nvCxnSpPr>
          <p:cNvPr id="269" name="Google Shape;269;p36"/>
          <p:cNvCxnSpPr/>
          <p:nvPr/>
        </p:nvCxnSpPr>
        <p:spPr>
          <a:xfrm flipH="1">
            <a:off x="5748550" y="4296325"/>
            <a:ext cx="322800" cy="235200"/>
          </a:xfrm>
          <a:prstGeom prst="straightConnector1">
            <a:avLst/>
          </a:prstGeom>
          <a:noFill/>
          <a:ln cap="flat" cmpd="sng" w="9525">
            <a:solidFill>
              <a:srgbClr val="FF0000"/>
            </a:solidFill>
            <a:prstDash val="solid"/>
            <a:round/>
            <a:headEnd len="med" w="med" type="none"/>
            <a:tailEnd len="med" w="med" type="triangle"/>
          </a:ln>
        </p:spPr>
      </p:cxnSp>
      <p:cxnSp>
        <p:nvCxnSpPr>
          <p:cNvPr id="270" name="Google Shape;270;p36"/>
          <p:cNvCxnSpPr/>
          <p:nvPr/>
        </p:nvCxnSpPr>
        <p:spPr>
          <a:xfrm flipH="1">
            <a:off x="2976225" y="4596650"/>
            <a:ext cx="322800" cy="2352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7"/>
          <p:cNvSpPr txBox="1"/>
          <p:nvPr/>
        </p:nvSpPr>
        <p:spPr>
          <a:xfrm>
            <a:off x="311700" y="150925"/>
            <a:ext cx="8350200" cy="61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2500">
                <a:solidFill>
                  <a:srgbClr val="191C39"/>
                </a:solidFill>
              </a:rPr>
              <a:t>O Fluxograma de um trabalho de ML</a:t>
            </a:r>
            <a:endParaRPr b="1" sz="2500">
              <a:solidFill>
                <a:srgbClr val="191C39"/>
              </a:solidFill>
            </a:endParaRPr>
          </a:p>
        </p:txBody>
      </p:sp>
      <p:sp>
        <p:nvSpPr>
          <p:cNvPr id="276" name="Google Shape;276;p37"/>
          <p:cNvSpPr/>
          <p:nvPr/>
        </p:nvSpPr>
        <p:spPr>
          <a:xfrm>
            <a:off x="-575" y="272325"/>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277" name="Google Shape;277;p37"/>
          <p:cNvSpPr/>
          <p:nvPr/>
        </p:nvSpPr>
        <p:spPr>
          <a:xfrm>
            <a:off x="797700" y="897775"/>
            <a:ext cx="2058900" cy="94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t>Entender e definir o problema a ser modelado, considerando o seu tipo de dado</a:t>
            </a:r>
            <a:endParaRPr sz="1200"/>
          </a:p>
        </p:txBody>
      </p:sp>
      <p:sp>
        <p:nvSpPr>
          <p:cNvPr id="278" name="Google Shape;278;p37"/>
          <p:cNvSpPr/>
          <p:nvPr/>
        </p:nvSpPr>
        <p:spPr>
          <a:xfrm rot="2700000">
            <a:off x="2912654" y="1866100"/>
            <a:ext cx="392020" cy="19601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7"/>
          <p:cNvSpPr/>
          <p:nvPr/>
        </p:nvSpPr>
        <p:spPr>
          <a:xfrm>
            <a:off x="3386100" y="1555475"/>
            <a:ext cx="2058900" cy="94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t>Pensar em qual tipo de aprendizagem se adequa ao seu problema</a:t>
            </a:r>
            <a:endParaRPr sz="1200"/>
          </a:p>
        </p:txBody>
      </p:sp>
      <p:sp>
        <p:nvSpPr>
          <p:cNvPr id="280" name="Google Shape;280;p37"/>
          <p:cNvSpPr/>
          <p:nvPr/>
        </p:nvSpPr>
        <p:spPr>
          <a:xfrm>
            <a:off x="5974500" y="897775"/>
            <a:ext cx="2058900" cy="94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t>Escolher qual(is) modelo(s) serão utilizados</a:t>
            </a:r>
            <a:endParaRPr sz="1200"/>
          </a:p>
        </p:txBody>
      </p:sp>
      <p:sp>
        <p:nvSpPr>
          <p:cNvPr id="281" name="Google Shape;281;p37"/>
          <p:cNvSpPr/>
          <p:nvPr/>
        </p:nvSpPr>
        <p:spPr>
          <a:xfrm>
            <a:off x="5974500" y="2724150"/>
            <a:ext cx="2058900" cy="94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t>Preparação dos Dados: tratamento, limpeza, dentre outras fases</a:t>
            </a:r>
            <a:endParaRPr sz="1200"/>
          </a:p>
        </p:txBody>
      </p:sp>
      <p:sp>
        <p:nvSpPr>
          <p:cNvPr id="282" name="Google Shape;282;p37"/>
          <p:cNvSpPr/>
          <p:nvPr/>
        </p:nvSpPr>
        <p:spPr>
          <a:xfrm>
            <a:off x="3386100" y="3895350"/>
            <a:ext cx="2058900" cy="94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t>Treinamento do(s) modelo(s)</a:t>
            </a:r>
            <a:endParaRPr sz="1200"/>
          </a:p>
        </p:txBody>
      </p:sp>
      <p:sp>
        <p:nvSpPr>
          <p:cNvPr id="283" name="Google Shape;283;p37"/>
          <p:cNvSpPr/>
          <p:nvPr/>
        </p:nvSpPr>
        <p:spPr>
          <a:xfrm rot="-8100000">
            <a:off x="2912654" y="3946350"/>
            <a:ext cx="392020" cy="19601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7"/>
          <p:cNvSpPr/>
          <p:nvPr/>
        </p:nvSpPr>
        <p:spPr>
          <a:xfrm>
            <a:off x="763125" y="2724150"/>
            <a:ext cx="2058900" cy="942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t>Avaliação dos resultados, crítica e revisão caso necessário</a:t>
            </a:r>
            <a:endParaRPr sz="1200"/>
          </a:p>
        </p:txBody>
      </p:sp>
      <p:sp>
        <p:nvSpPr>
          <p:cNvPr id="285" name="Google Shape;285;p37"/>
          <p:cNvSpPr/>
          <p:nvPr/>
        </p:nvSpPr>
        <p:spPr>
          <a:xfrm rot="-2390693">
            <a:off x="5608351" y="1866119"/>
            <a:ext cx="391908" cy="196165"/>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7"/>
          <p:cNvSpPr/>
          <p:nvPr/>
        </p:nvSpPr>
        <p:spPr>
          <a:xfrm rot="8100000">
            <a:off x="5608279" y="3946350"/>
            <a:ext cx="392020" cy="19601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7"/>
          <p:cNvSpPr/>
          <p:nvPr/>
        </p:nvSpPr>
        <p:spPr>
          <a:xfrm rot="5400000">
            <a:off x="6731857" y="2157222"/>
            <a:ext cx="391800" cy="196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par>
                                <p:cTn fill="hold" nodeType="with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8"/>
          <p:cNvSpPr txBox="1"/>
          <p:nvPr/>
        </p:nvSpPr>
        <p:spPr>
          <a:xfrm>
            <a:off x="311700" y="150925"/>
            <a:ext cx="8350200" cy="61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2500">
                <a:solidFill>
                  <a:srgbClr val="191C39"/>
                </a:solidFill>
              </a:rPr>
              <a:t>Vamos à Prática. O que é o Google Colaboratory?</a:t>
            </a:r>
            <a:endParaRPr b="1" sz="2500">
              <a:solidFill>
                <a:srgbClr val="191C39"/>
              </a:solidFill>
            </a:endParaRPr>
          </a:p>
        </p:txBody>
      </p:sp>
      <p:sp>
        <p:nvSpPr>
          <p:cNvPr id="293" name="Google Shape;293;p38"/>
          <p:cNvSpPr/>
          <p:nvPr/>
        </p:nvSpPr>
        <p:spPr>
          <a:xfrm>
            <a:off x="-575" y="272325"/>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pic>
        <p:nvPicPr>
          <p:cNvPr id="294" name="Google Shape;294;p38"/>
          <p:cNvPicPr preferRelativeResize="0"/>
          <p:nvPr/>
        </p:nvPicPr>
        <p:blipFill>
          <a:blip r:embed="rId3">
            <a:alphaModFix/>
          </a:blip>
          <a:stretch>
            <a:fillRect/>
          </a:stretch>
        </p:blipFill>
        <p:spPr>
          <a:xfrm>
            <a:off x="311700" y="935938"/>
            <a:ext cx="3343275" cy="1771650"/>
          </a:xfrm>
          <a:prstGeom prst="rect">
            <a:avLst/>
          </a:prstGeom>
          <a:noFill/>
          <a:ln>
            <a:noFill/>
          </a:ln>
        </p:spPr>
      </p:pic>
      <p:sp>
        <p:nvSpPr>
          <p:cNvPr id="295" name="Google Shape;295;p38"/>
          <p:cNvSpPr txBox="1"/>
          <p:nvPr/>
        </p:nvSpPr>
        <p:spPr>
          <a:xfrm>
            <a:off x="3927900" y="935950"/>
            <a:ext cx="4594200" cy="1635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b="1" lang="pt-BR">
                <a:solidFill>
                  <a:schemeClr val="dk2"/>
                </a:solidFill>
              </a:rPr>
              <a:t>Benefícios</a:t>
            </a:r>
            <a:r>
              <a:rPr lang="pt-BR">
                <a:solidFill>
                  <a:schemeClr val="dk2"/>
                </a:solidFill>
              </a:rPr>
              <a:t>:</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pt-BR">
                <a:solidFill>
                  <a:schemeClr val="dk2"/>
                </a:solidFill>
              </a:rPr>
              <a:t>Suporte a Python;</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pt-BR">
                <a:solidFill>
                  <a:schemeClr val="dk2"/>
                </a:solidFill>
              </a:rPr>
              <a:t>Fornece uma GPU na nuvem para realizar treinamentos de Machine Learning;</a:t>
            </a:r>
            <a:endParaRPr>
              <a:solidFill>
                <a:schemeClr val="dk2"/>
              </a:solidFill>
            </a:endParaRPr>
          </a:p>
          <a:p>
            <a:pPr indent="-317500" lvl="0" marL="457200" rtl="0" algn="l">
              <a:lnSpc>
                <a:spcPct val="115000"/>
              </a:lnSpc>
              <a:spcBef>
                <a:spcPts val="0"/>
              </a:spcBef>
              <a:spcAft>
                <a:spcPts val="0"/>
              </a:spcAft>
              <a:buClr>
                <a:schemeClr val="dk2"/>
              </a:buClr>
              <a:buSzPts val="1400"/>
              <a:buChar char="-"/>
            </a:pPr>
            <a:r>
              <a:rPr lang="pt-BR">
                <a:solidFill>
                  <a:schemeClr val="dk2"/>
                </a:solidFill>
              </a:rPr>
              <a:t>Já vem com o ambiente (bibliotecas) essencial configurado;</a:t>
            </a:r>
            <a:endParaRPr>
              <a:solidFill>
                <a:schemeClr val="dk2"/>
              </a:solidFill>
            </a:endParaRPr>
          </a:p>
          <a:p>
            <a:pPr indent="0" lvl="0" marL="0" rtl="0" algn="l">
              <a:lnSpc>
                <a:spcPct val="115000"/>
              </a:lnSpc>
              <a:spcBef>
                <a:spcPts val="1600"/>
              </a:spcBef>
              <a:spcAft>
                <a:spcPts val="1600"/>
              </a:spcAft>
              <a:buNone/>
            </a:pPr>
            <a:r>
              <a:t/>
            </a:r>
            <a:endParaRPr>
              <a:solidFill>
                <a:schemeClr val="dk2"/>
              </a:solidFill>
            </a:endParaRPr>
          </a:p>
        </p:txBody>
      </p:sp>
      <p:pic>
        <p:nvPicPr>
          <p:cNvPr id="296" name="Google Shape;296;p38"/>
          <p:cNvPicPr preferRelativeResize="0"/>
          <p:nvPr/>
        </p:nvPicPr>
        <p:blipFill>
          <a:blip r:embed="rId4">
            <a:alphaModFix/>
          </a:blip>
          <a:stretch>
            <a:fillRect/>
          </a:stretch>
        </p:blipFill>
        <p:spPr>
          <a:xfrm>
            <a:off x="311688" y="2873988"/>
            <a:ext cx="7000875" cy="2162175"/>
          </a:xfrm>
          <a:prstGeom prst="rect">
            <a:avLst/>
          </a:prstGeom>
          <a:noFill/>
          <a:ln>
            <a:noFill/>
          </a:ln>
        </p:spPr>
      </p:pic>
      <p:sp>
        <p:nvSpPr>
          <p:cNvPr id="297" name="Google Shape;297;p38"/>
          <p:cNvSpPr/>
          <p:nvPr/>
        </p:nvSpPr>
        <p:spPr>
          <a:xfrm>
            <a:off x="7361750" y="3032250"/>
            <a:ext cx="392100" cy="196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8"/>
          <p:cNvSpPr/>
          <p:nvPr/>
        </p:nvSpPr>
        <p:spPr>
          <a:xfrm>
            <a:off x="7891200" y="2874000"/>
            <a:ext cx="1176600" cy="51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Texto</a:t>
            </a:r>
            <a:endParaRPr/>
          </a:p>
        </p:txBody>
      </p:sp>
      <p:sp>
        <p:nvSpPr>
          <p:cNvPr id="299" name="Google Shape;299;p38"/>
          <p:cNvSpPr/>
          <p:nvPr/>
        </p:nvSpPr>
        <p:spPr>
          <a:xfrm>
            <a:off x="7361750" y="4033300"/>
            <a:ext cx="392100" cy="196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8"/>
          <p:cNvSpPr/>
          <p:nvPr/>
        </p:nvSpPr>
        <p:spPr>
          <a:xfrm>
            <a:off x="7891200" y="3875050"/>
            <a:ext cx="1176600" cy="51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Código</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9"/>
          <p:cNvSpPr txBox="1"/>
          <p:nvPr/>
        </p:nvSpPr>
        <p:spPr>
          <a:xfrm>
            <a:off x="311700" y="243900"/>
            <a:ext cx="85206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2700">
                <a:solidFill>
                  <a:srgbClr val="191C39"/>
                </a:solidFill>
              </a:rPr>
              <a:t>Overfitting vs Underfitting</a:t>
            </a:r>
            <a:endParaRPr b="1" sz="3200">
              <a:solidFill>
                <a:srgbClr val="191C39"/>
              </a:solidFill>
            </a:endParaRPr>
          </a:p>
        </p:txBody>
      </p:sp>
      <p:sp>
        <p:nvSpPr>
          <p:cNvPr id="306" name="Google Shape;306;p39"/>
          <p:cNvSpPr/>
          <p:nvPr/>
        </p:nvSpPr>
        <p:spPr>
          <a:xfrm>
            <a:off x="-5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307" name="Google Shape;307;p39"/>
          <p:cNvSpPr/>
          <p:nvPr/>
        </p:nvSpPr>
        <p:spPr>
          <a:xfrm>
            <a:off x="89324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308" name="Google Shape;308;p39"/>
          <p:cNvSpPr/>
          <p:nvPr/>
        </p:nvSpPr>
        <p:spPr>
          <a:xfrm>
            <a:off x="-575" y="0"/>
            <a:ext cx="9144000" cy="1308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309" name="Google Shape;309;p39"/>
          <p:cNvSpPr txBox="1"/>
          <p:nvPr/>
        </p:nvSpPr>
        <p:spPr>
          <a:xfrm>
            <a:off x="211525" y="2297400"/>
            <a:ext cx="41319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2000">
                <a:solidFill>
                  <a:srgbClr val="191C39"/>
                </a:solidFill>
              </a:rPr>
              <a:t>Devemos observar se nossos modelos se encaixam em uma das seguintes situações:</a:t>
            </a:r>
            <a:endParaRPr sz="2500">
              <a:solidFill>
                <a:srgbClr val="191C39"/>
              </a:solidFill>
            </a:endParaRPr>
          </a:p>
        </p:txBody>
      </p:sp>
      <p:pic>
        <p:nvPicPr>
          <p:cNvPr id="310" name="Google Shape;310;p39"/>
          <p:cNvPicPr preferRelativeResize="0"/>
          <p:nvPr/>
        </p:nvPicPr>
        <p:blipFill>
          <a:blip r:embed="rId3">
            <a:alphaModFix/>
          </a:blip>
          <a:stretch>
            <a:fillRect/>
          </a:stretch>
        </p:blipFill>
        <p:spPr>
          <a:xfrm>
            <a:off x="4514913" y="896225"/>
            <a:ext cx="3666338" cy="3698175"/>
          </a:xfrm>
          <a:prstGeom prst="rect">
            <a:avLst/>
          </a:prstGeom>
          <a:noFill/>
          <a:ln>
            <a:noFill/>
          </a:ln>
        </p:spPr>
      </p:pic>
      <p:sp>
        <p:nvSpPr>
          <p:cNvPr id="311" name="Google Shape;311;p39"/>
          <p:cNvSpPr txBox="1"/>
          <p:nvPr/>
        </p:nvSpPr>
        <p:spPr>
          <a:xfrm>
            <a:off x="4514925" y="4594400"/>
            <a:ext cx="36663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solidFill>
                  <a:srgbClr val="191C39"/>
                </a:solidFill>
              </a:rPr>
              <a:t>Amidi e Amidi (2018)</a:t>
            </a:r>
            <a:endParaRPr sz="1700">
              <a:solidFill>
                <a:srgbClr val="191C39"/>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0"/>
          <p:cNvSpPr txBox="1"/>
          <p:nvPr/>
        </p:nvSpPr>
        <p:spPr>
          <a:xfrm>
            <a:off x="311700" y="243900"/>
            <a:ext cx="85206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2700">
                <a:solidFill>
                  <a:srgbClr val="191C39"/>
                </a:solidFill>
              </a:rPr>
              <a:t>Decision Trees</a:t>
            </a:r>
            <a:endParaRPr b="1" sz="3200">
              <a:solidFill>
                <a:srgbClr val="191C39"/>
              </a:solidFill>
            </a:endParaRPr>
          </a:p>
        </p:txBody>
      </p:sp>
      <p:sp>
        <p:nvSpPr>
          <p:cNvPr id="317" name="Google Shape;317;p40"/>
          <p:cNvSpPr/>
          <p:nvPr/>
        </p:nvSpPr>
        <p:spPr>
          <a:xfrm>
            <a:off x="-5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318" name="Google Shape;318;p40"/>
          <p:cNvSpPr/>
          <p:nvPr/>
        </p:nvSpPr>
        <p:spPr>
          <a:xfrm>
            <a:off x="89324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319" name="Google Shape;319;p40"/>
          <p:cNvSpPr/>
          <p:nvPr/>
        </p:nvSpPr>
        <p:spPr>
          <a:xfrm>
            <a:off x="-575" y="0"/>
            <a:ext cx="9144000" cy="1308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1"/>
          <p:cNvSpPr txBox="1"/>
          <p:nvPr/>
        </p:nvSpPr>
        <p:spPr>
          <a:xfrm>
            <a:off x="311700" y="243900"/>
            <a:ext cx="85206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2700">
                <a:solidFill>
                  <a:srgbClr val="191C39"/>
                </a:solidFill>
              </a:rPr>
              <a:t>Decision Trees</a:t>
            </a:r>
            <a:endParaRPr b="1" sz="3200">
              <a:solidFill>
                <a:srgbClr val="191C39"/>
              </a:solidFill>
            </a:endParaRPr>
          </a:p>
        </p:txBody>
      </p:sp>
      <p:sp>
        <p:nvSpPr>
          <p:cNvPr id="325" name="Google Shape;325;p41"/>
          <p:cNvSpPr/>
          <p:nvPr/>
        </p:nvSpPr>
        <p:spPr>
          <a:xfrm>
            <a:off x="-5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326" name="Google Shape;326;p41"/>
          <p:cNvSpPr/>
          <p:nvPr/>
        </p:nvSpPr>
        <p:spPr>
          <a:xfrm>
            <a:off x="89324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327" name="Google Shape;327;p41"/>
          <p:cNvSpPr/>
          <p:nvPr/>
        </p:nvSpPr>
        <p:spPr>
          <a:xfrm>
            <a:off x="-575" y="0"/>
            <a:ext cx="9144000" cy="1308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328" name="Google Shape;328;p41"/>
          <p:cNvSpPr/>
          <p:nvPr/>
        </p:nvSpPr>
        <p:spPr>
          <a:xfrm>
            <a:off x="2071225" y="1334125"/>
            <a:ext cx="1176600" cy="51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Condição 1</a:t>
            </a:r>
            <a:endParaRPr/>
          </a:p>
        </p:txBody>
      </p:sp>
      <p:cxnSp>
        <p:nvCxnSpPr>
          <p:cNvPr id="329" name="Google Shape;329;p41"/>
          <p:cNvCxnSpPr>
            <a:stCxn id="328" idx="2"/>
          </p:cNvCxnSpPr>
          <p:nvPr/>
        </p:nvCxnSpPr>
        <p:spPr>
          <a:xfrm flipH="1">
            <a:off x="1635025" y="1846825"/>
            <a:ext cx="1024500" cy="756000"/>
          </a:xfrm>
          <a:prstGeom prst="straightConnector1">
            <a:avLst/>
          </a:prstGeom>
          <a:noFill/>
          <a:ln cap="flat" cmpd="sng" w="9525">
            <a:solidFill>
              <a:schemeClr val="dk2"/>
            </a:solidFill>
            <a:prstDash val="solid"/>
            <a:round/>
            <a:headEnd len="med" w="med" type="none"/>
            <a:tailEnd len="med" w="med" type="none"/>
          </a:ln>
        </p:spPr>
      </p:cxnSp>
      <p:cxnSp>
        <p:nvCxnSpPr>
          <p:cNvPr id="330" name="Google Shape;330;p41"/>
          <p:cNvCxnSpPr/>
          <p:nvPr/>
        </p:nvCxnSpPr>
        <p:spPr>
          <a:xfrm rot="10800000">
            <a:off x="2659525" y="1846825"/>
            <a:ext cx="1024500" cy="756000"/>
          </a:xfrm>
          <a:prstGeom prst="straightConnector1">
            <a:avLst/>
          </a:prstGeom>
          <a:noFill/>
          <a:ln cap="flat" cmpd="sng" w="9525">
            <a:solidFill>
              <a:schemeClr val="dk2"/>
            </a:solidFill>
            <a:prstDash val="solid"/>
            <a:round/>
            <a:headEnd len="med" w="med" type="none"/>
            <a:tailEnd len="med" w="med" type="none"/>
          </a:ln>
        </p:spPr>
      </p:cxnSp>
      <p:sp>
        <p:nvSpPr>
          <p:cNvPr id="331" name="Google Shape;331;p41"/>
          <p:cNvSpPr/>
          <p:nvPr/>
        </p:nvSpPr>
        <p:spPr>
          <a:xfrm>
            <a:off x="1045050" y="2602825"/>
            <a:ext cx="1176600" cy="51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Condição 2</a:t>
            </a:r>
            <a:endParaRPr/>
          </a:p>
        </p:txBody>
      </p:sp>
      <p:cxnSp>
        <p:nvCxnSpPr>
          <p:cNvPr id="332" name="Google Shape;332;p41"/>
          <p:cNvCxnSpPr/>
          <p:nvPr/>
        </p:nvCxnSpPr>
        <p:spPr>
          <a:xfrm flipH="1">
            <a:off x="589400" y="3115525"/>
            <a:ext cx="1024500" cy="756000"/>
          </a:xfrm>
          <a:prstGeom prst="straightConnector1">
            <a:avLst/>
          </a:prstGeom>
          <a:noFill/>
          <a:ln cap="flat" cmpd="sng" w="9525">
            <a:solidFill>
              <a:schemeClr val="dk2"/>
            </a:solidFill>
            <a:prstDash val="solid"/>
            <a:round/>
            <a:headEnd len="med" w="med" type="none"/>
            <a:tailEnd len="med" w="med" type="none"/>
          </a:ln>
        </p:spPr>
      </p:cxnSp>
      <p:cxnSp>
        <p:nvCxnSpPr>
          <p:cNvPr id="333" name="Google Shape;333;p41"/>
          <p:cNvCxnSpPr/>
          <p:nvPr/>
        </p:nvCxnSpPr>
        <p:spPr>
          <a:xfrm rot="10800000">
            <a:off x="1613900" y="3115525"/>
            <a:ext cx="1024500" cy="756000"/>
          </a:xfrm>
          <a:prstGeom prst="straightConnector1">
            <a:avLst/>
          </a:prstGeom>
          <a:noFill/>
          <a:ln cap="flat" cmpd="sng" w="9525">
            <a:solidFill>
              <a:schemeClr val="dk2"/>
            </a:solidFill>
            <a:prstDash val="solid"/>
            <a:round/>
            <a:headEnd len="med" w="med" type="none"/>
            <a:tailEnd len="med" w="med" type="none"/>
          </a:ln>
        </p:spPr>
      </p:cxnSp>
      <p:sp>
        <p:nvSpPr>
          <p:cNvPr id="334" name="Google Shape;334;p41"/>
          <p:cNvSpPr txBox="1"/>
          <p:nvPr/>
        </p:nvSpPr>
        <p:spPr>
          <a:xfrm>
            <a:off x="2071225" y="3926575"/>
            <a:ext cx="117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chemeClr val="dk1"/>
                </a:solidFill>
              </a:rPr>
              <a:t>Arenito</a:t>
            </a:r>
            <a:endParaRPr/>
          </a:p>
        </p:txBody>
      </p:sp>
      <p:sp>
        <p:nvSpPr>
          <p:cNvPr id="335" name="Google Shape;335;p41"/>
          <p:cNvSpPr txBox="1"/>
          <p:nvPr/>
        </p:nvSpPr>
        <p:spPr>
          <a:xfrm>
            <a:off x="50400" y="3926575"/>
            <a:ext cx="117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chemeClr val="dk1"/>
                </a:solidFill>
              </a:rPr>
              <a:t>Ígnea</a:t>
            </a:r>
            <a:endParaRPr/>
          </a:p>
        </p:txBody>
      </p:sp>
      <p:sp>
        <p:nvSpPr>
          <p:cNvPr id="336" name="Google Shape;336;p41"/>
          <p:cNvSpPr txBox="1"/>
          <p:nvPr/>
        </p:nvSpPr>
        <p:spPr>
          <a:xfrm>
            <a:off x="3136525" y="2605025"/>
            <a:ext cx="117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chemeClr val="dk1"/>
                </a:solidFill>
              </a:rPr>
              <a:t>Folhelho</a:t>
            </a:r>
            <a:endParaRPr/>
          </a:p>
        </p:txBody>
      </p:sp>
      <p:sp>
        <p:nvSpPr>
          <p:cNvPr id="337" name="Google Shape;337;p41"/>
          <p:cNvSpPr txBox="1"/>
          <p:nvPr/>
        </p:nvSpPr>
        <p:spPr>
          <a:xfrm>
            <a:off x="1045050" y="1931525"/>
            <a:ext cx="11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000">
                <a:solidFill>
                  <a:schemeClr val="dk1"/>
                </a:solidFill>
              </a:rPr>
              <a:t>Sim</a:t>
            </a:r>
            <a:endParaRPr sz="1000"/>
          </a:p>
        </p:txBody>
      </p:sp>
      <p:sp>
        <p:nvSpPr>
          <p:cNvPr id="338" name="Google Shape;338;p41"/>
          <p:cNvSpPr txBox="1"/>
          <p:nvPr/>
        </p:nvSpPr>
        <p:spPr>
          <a:xfrm>
            <a:off x="2169125" y="3296550"/>
            <a:ext cx="11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000">
                <a:solidFill>
                  <a:schemeClr val="dk1"/>
                </a:solidFill>
              </a:rPr>
              <a:t>Não</a:t>
            </a:r>
            <a:endParaRPr sz="1000"/>
          </a:p>
        </p:txBody>
      </p:sp>
      <p:sp>
        <p:nvSpPr>
          <p:cNvPr id="339" name="Google Shape;339;p41"/>
          <p:cNvSpPr txBox="1"/>
          <p:nvPr/>
        </p:nvSpPr>
        <p:spPr>
          <a:xfrm>
            <a:off x="3136525" y="1931525"/>
            <a:ext cx="11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000">
                <a:solidFill>
                  <a:schemeClr val="dk1"/>
                </a:solidFill>
              </a:rPr>
              <a:t>Não</a:t>
            </a:r>
            <a:endParaRPr sz="1000"/>
          </a:p>
        </p:txBody>
      </p:sp>
      <p:sp>
        <p:nvSpPr>
          <p:cNvPr id="340" name="Google Shape;340;p41"/>
          <p:cNvSpPr txBox="1"/>
          <p:nvPr/>
        </p:nvSpPr>
        <p:spPr>
          <a:xfrm>
            <a:off x="50400" y="3296550"/>
            <a:ext cx="11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000">
                <a:solidFill>
                  <a:schemeClr val="dk1"/>
                </a:solidFill>
              </a:rPr>
              <a:t>Sim</a:t>
            </a:r>
            <a:endParaRPr sz="1000"/>
          </a:p>
        </p:txBody>
      </p:sp>
      <p:sp>
        <p:nvSpPr>
          <p:cNvPr id="341" name="Google Shape;341;p41"/>
          <p:cNvSpPr txBox="1"/>
          <p:nvPr/>
        </p:nvSpPr>
        <p:spPr>
          <a:xfrm>
            <a:off x="1716875" y="723363"/>
            <a:ext cx="2002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chemeClr val="dk1"/>
                </a:solidFill>
              </a:rPr>
              <a:t>Classificação litológica?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2"/>
          <p:cNvSpPr txBox="1"/>
          <p:nvPr/>
        </p:nvSpPr>
        <p:spPr>
          <a:xfrm>
            <a:off x="311700" y="243900"/>
            <a:ext cx="85206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2700">
                <a:solidFill>
                  <a:srgbClr val="191C39"/>
                </a:solidFill>
              </a:rPr>
              <a:t>Decision Trees</a:t>
            </a:r>
            <a:endParaRPr b="1" sz="3200">
              <a:solidFill>
                <a:srgbClr val="191C39"/>
              </a:solidFill>
            </a:endParaRPr>
          </a:p>
        </p:txBody>
      </p:sp>
      <p:sp>
        <p:nvSpPr>
          <p:cNvPr id="347" name="Google Shape;347;p42"/>
          <p:cNvSpPr/>
          <p:nvPr/>
        </p:nvSpPr>
        <p:spPr>
          <a:xfrm>
            <a:off x="-5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348" name="Google Shape;348;p42"/>
          <p:cNvSpPr/>
          <p:nvPr/>
        </p:nvSpPr>
        <p:spPr>
          <a:xfrm>
            <a:off x="89324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349" name="Google Shape;349;p42"/>
          <p:cNvSpPr/>
          <p:nvPr/>
        </p:nvSpPr>
        <p:spPr>
          <a:xfrm>
            <a:off x="-575" y="0"/>
            <a:ext cx="9144000" cy="1308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350" name="Google Shape;350;p42"/>
          <p:cNvSpPr/>
          <p:nvPr/>
        </p:nvSpPr>
        <p:spPr>
          <a:xfrm>
            <a:off x="2071225" y="1334125"/>
            <a:ext cx="1176600" cy="51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Condição 1</a:t>
            </a:r>
            <a:endParaRPr/>
          </a:p>
        </p:txBody>
      </p:sp>
      <p:cxnSp>
        <p:nvCxnSpPr>
          <p:cNvPr id="351" name="Google Shape;351;p42"/>
          <p:cNvCxnSpPr>
            <a:stCxn id="350" idx="2"/>
          </p:cNvCxnSpPr>
          <p:nvPr/>
        </p:nvCxnSpPr>
        <p:spPr>
          <a:xfrm flipH="1">
            <a:off x="1635025" y="1846825"/>
            <a:ext cx="1024500" cy="756000"/>
          </a:xfrm>
          <a:prstGeom prst="straightConnector1">
            <a:avLst/>
          </a:prstGeom>
          <a:noFill/>
          <a:ln cap="flat" cmpd="sng" w="9525">
            <a:solidFill>
              <a:schemeClr val="dk2"/>
            </a:solidFill>
            <a:prstDash val="solid"/>
            <a:round/>
            <a:headEnd len="med" w="med" type="none"/>
            <a:tailEnd len="med" w="med" type="none"/>
          </a:ln>
        </p:spPr>
      </p:cxnSp>
      <p:cxnSp>
        <p:nvCxnSpPr>
          <p:cNvPr id="352" name="Google Shape;352;p42"/>
          <p:cNvCxnSpPr/>
          <p:nvPr/>
        </p:nvCxnSpPr>
        <p:spPr>
          <a:xfrm rot="10800000">
            <a:off x="2659525" y="1846825"/>
            <a:ext cx="1024500" cy="756000"/>
          </a:xfrm>
          <a:prstGeom prst="straightConnector1">
            <a:avLst/>
          </a:prstGeom>
          <a:noFill/>
          <a:ln cap="flat" cmpd="sng" w="9525">
            <a:solidFill>
              <a:schemeClr val="dk2"/>
            </a:solidFill>
            <a:prstDash val="solid"/>
            <a:round/>
            <a:headEnd len="med" w="med" type="none"/>
            <a:tailEnd len="med" w="med" type="none"/>
          </a:ln>
        </p:spPr>
      </p:cxnSp>
      <p:sp>
        <p:nvSpPr>
          <p:cNvPr id="353" name="Google Shape;353;p42"/>
          <p:cNvSpPr/>
          <p:nvPr/>
        </p:nvSpPr>
        <p:spPr>
          <a:xfrm>
            <a:off x="1045050" y="2602825"/>
            <a:ext cx="1176600" cy="51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Condição 2</a:t>
            </a:r>
            <a:endParaRPr/>
          </a:p>
        </p:txBody>
      </p:sp>
      <p:cxnSp>
        <p:nvCxnSpPr>
          <p:cNvPr id="354" name="Google Shape;354;p42"/>
          <p:cNvCxnSpPr/>
          <p:nvPr/>
        </p:nvCxnSpPr>
        <p:spPr>
          <a:xfrm flipH="1">
            <a:off x="589400" y="3115525"/>
            <a:ext cx="1024500" cy="756000"/>
          </a:xfrm>
          <a:prstGeom prst="straightConnector1">
            <a:avLst/>
          </a:prstGeom>
          <a:noFill/>
          <a:ln cap="flat" cmpd="sng" w="9525">
            <a:solidFill>
              <a:schemeClr val="dk2"/>
            </a:solidFill>
            <a:prstDash val="solid"/>
            <a:round/>
            <a:headEnd len="med" w="med" type="none"/>
            <a:tailEnd len="med" w="med" type="none"/>
          </a:ln>
        </p:spPr>
      </p:cxnSp>
      <p:cxnSp>
        <p:nvCxnSpPr>
          <p:cNvPr id="355" name="Google Shape;355;p42"/>
          <p:cNvCxnSpPr/>
          <p:nvPr/>
        </p:nvCxnSpPr>
        <p:spPr>
          <a:xfrm rot="10800000">
            <a:off x="1613900" y="3115525"/>
            <a:ext cx="1024500" cy="756000"/>
          </a:xfrm>
          <a:prstGeom prst="straightConnector1">
            <a:avLst/>
          </a:prstGeom>
          <a:noFill/>
          <a:ln cap="flat" cmpd="sng" w="9525">
            <a:solidFill>
              <a:schemeClr val="dk2"/>
            </a:solidFill>
            <a:prstDash val="solid"/>
            <a:round/>
            <a:headEnd len="med" w="med" type="none"/>
            <a:tailEnd len="med" w="med" type="none"/>
          </a:ln>
        </p:spPr>
      </p:cxnSp>
      <p:sp>
        <p:nvSpPr>
          <p:cNvPr id="356" name="Google Shape;356;p42"/>
          <p:cNvSpPr txBox="1"/>
          <p:nvPr/>
        </p:nvSpPr>
        <p:spPr>
          <a:xfrm>
            <a:off x="2071225" y="3926575"/>
            <a:ext cx="117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chemeClr val="dk1"/>
                </a:solidFill>
              </a:rPr>
              <a:t>Arenito</a:t>
            </a:r>
            <a:endParaRPr/>
          </a:p>
        </p:txBody>
      </p:sp>
      <p:sp>
        <p:nvSpPr>
          <p:cNvPr id="357" name="Google Shape;357;p42"/>
          <p:cNvSpPr txBox="1"/>
          <p:nvPr/>
        </p:nvSpPr>
        <p:spPr>
          <a:xfrm>
            <a:off x="50400" y="3926575"/>
            <a:ext cx="117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chemeClr val="dk1"/>
                </a:solidFill>
              </a:rPr>
              <a:t>Ígnea</a:t>
            </a:r>
            <a:endParaRPr/>
          </a:p>
        </p:txBody>
      </p:sp>
      <p:sp>
        <p:nvSpPr>
          <p:cNvPr id="358" name="Google Shape;358;p42"/>
          <p:cNvSpPr txBox="1"/>
          <p:nvPr/>
        </p:nvSpPr>
        <p:spPr>
          <a:xfrm>
            <a:off x="3136525" y="2605025"/>
            <a:ext cx="117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chemeClr val="dk1"/>
                </a:solidFill>
              </a:rPr>
              <a:t>Folhelho</a:t>
            </a:r>
            <a:endParaRPr/>
          </a:p>
        </p:txBody>
      </p:sp>
      <p:sp>
        <p:nvSpPr>
          <p:cNvPr id="359" name="Google Shape;359;p42"/>
          <p:cNvSpPr txBox="1"/>
          <p:nvPr/>
        </p:nvSpPr>
        <p:spPr>
          <a:xfrm>
            <a:off x="1045050" y="1931525"/>
            <a:ext cx="11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000">
                <a:solidFill>
                  <a:schemeClr val="dk1"/>
                </a:solidFill>
              </a:rPr>
              <a:t>Sim</a:t>
            </a:r>
            <a:endParaRPr sz="1000"/>
          </a:p>
        </p:txBody>
      </p:sp>
      <p:sp>
        <p:nvSpPr>
          <p:cNvPr id="360" name="Google Shape;360;p42"/>
          <p:cNvSpPr txBox="1"/>
          <p:nvPr/>
        </p:nvSpPr>
        <p:spPr>
          <a:xfrm>
            <a:off x="2169125" y="3296550"/>
            <a:ext cx="11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000">
                <a:solidFill>
                  <a:schemeClr val="dk1"/>
                </a:solidFill>
              </a:rPr>
              <a:t>Não</a:t>
            </a:r>
            <a:endParaRPr sz="1000"/>
          </a:p>
        </p:txBody>
      </p:sp>
      <p:sp>
        <p:nvSpPr>
          <p:cNvPr id="361" name="Google Shape;361;p42"/>
          <p:cNvSpPr txBox="1"/>
          <p:nvPr/>
        </p:nvSpPr>
        <p:spPr>
          <a:xfrm>
            <a:off x="3136525" y="1931525"/>
            <a:ext cx="11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000">
                <a:solidFill>
                  <a:schemeClr val="dk1"/>
                </a:solidFill>
              </a:rPr>
              <a:t>Não</a:t>
            </a:r>
            <a:endParaRPr sz="1000"/>
          </a:p>
        </p:txBody>
      </p:sp>
      <p:sp>
        <p:nvSpPr>
          <p:cNvPr id="362" name="Google Shape;362;p42"/>
          <p:cNvSpPr txBox="1"/>
          <p:nvPr/>
        </p:nvSpPr>
        <p:spPr>
          <a:xfrm>
            <a:off x="50400" y="3296550"/>
            <a:ext cx="11766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000">
                <a:solidFill>
                  <a:schemeClr val="dk1"/>
                </a:solidFill>
              </a:rPr>
              <a:t>Sim</a:t>
            </a:r>
            <a:endParaRPr sz="1000"/>
          </a:p>
        </p:txBody>
      </p:sp>
      <p:pic>
        <p:nvPicPr>
          <p:cNvPr id="363" name="Google Shape;363;p42"/>
          <p:cNvPicPr preferRelativeResize="0"/>
          <p:nvPr/>
        </p:nvPicPr>
        <p:blipFill>
          <a:blip r:embed="rId3">
            <a:alphaModFix/>
          </a:blip>
          <a:stretch>
            <a:fillRect/>
          </a:stretch>
        </p:blipFill>
        <p:spPr>
          <a:xfrm>
            <a:off x="4606550" y="888900"/>
            <a:ext cx="4054675" cy="3241150"/>
          </a:xfrm>
          <a:prstGeom prst="rect">
            <a:avLst/>
          </a:prstGeom>
          <a:noFill/>
          <a:ln>
            <a:noFill/>
          </a:ln>
        </p:spPr>
      </p:pic>
      <p:sp>
        <p:nvSpPr>
          <p:cNvPr id="364" name="Google Shape;364;p42"/>
          <p:cNvSpPr txBox="1"/>
          <p:nvPr/>
        </p:nvSpPr>
        <p:spPr>
          <a:xfrm>
            <a:off x="5865625" y="432677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u="sng">
                <a:solidFill>
                  <a:schemeClr val="hlink"/>
                </a:solidFill>
                <a:hlinkClick r:id="rId4"/>
              </a:rPr>
              <a:t>Decision Trees Explained. Learn everything about Decision Trees… | by z_ai | Towards Data Science</a:t>
            </a:r>
            <a:endParaRPr sz="1100"/>
          </a:p>
        </p:txBody>
      </p:sp>
      <p:sp>
        <p:nvSpPr>
          <p:cNvPr id="365" name="Google Shape;365;p42"/>
          <p:cNvSpPr txBox="1"/>
          <p:nvPr/>
        </p:nvSpPr>
        <p:spPr>
          <a:xfrm>
            <a:off x="1716875" y="723363"/>
            <a:ext cx="2002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chemeClr val="dk1"/>
                </a:solidFill>
              </a:rPr>
              <a:t>Classificação litológica?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6"/>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83" name="Google Shape;83;p16"/>
          <p:cNvPicPr preferRelativeResize="0"/>
          <p:nvPr/>
        </p:nvPicPr>
        <p:blipFill>
          <a:blip r:embed="rId4">
            <a:alphaModFix/>
          </a:blip>
          <a:stretch>
            <a:fillRect/>
          </a:stretch>
        </p:blipFill>
        <p:spPr>
          <a:xfrm>
            <a:off x="4244063" y="3877675"/>
            <a:ext cx="654725" cy="9264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3"/>
          <p:cNvSpPr txBox="1"/>
          <p:nvPr/>
        </p:nvSpPr>
        <p:spPr>
          <a:xfrm>
            <a:off x="311700" y="243900"/>
            <a:ext cx="85206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2700">
                <a:solidFill>
                  <a:srgbClr val="191C39"/>
                </a:solidFill>
              </a:rPr>
              <a:t>Random Forests</a:t>
            </a:r>
            <a:endParaRPr b="1" sz="3200">
              <a:solidFill>
                <a:srgbClr val="191C39"/>
              </a:solidFill>
            </a:endParaRPr>
          </a:p>
        </p:txBody>
      </p:sp>
      <p:sp>
        <p:nvSpPr>
          <p:cNvPr id="371" name="Google Shape;371;p43"/>
          <p:cNvSpPr/>
          <p:nvPr/>
        </p:nvSpPr>
        <p:spPr>
          <a:xfrm>
            <a:off x="-5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372" name="Google Shape;372;p43"/>
          <p:cNvSpPr/>
          <p:nvPr/>
        </p:nvSpPr>
        <p:spPr>
          <a:xfrm>
            <a:off x="89324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373" name="Google Shape;373;p43"/>
          <p:cNvSpPr/>
          <p:nvPr/>
        </p:nvSpPr>
        <p:spPr>
          <a:xfrm>
            <a:off x="-575" y="0"/>
            <a:ext cx="9144000" cy="1308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44"/>
          <p:cNvSpPr txBox="1"/>
          <p:nvPr/>
        </p:nvSpPr>
        <p:spPr>
          <a:xfrm>
            <a:off x="311700" y="243900"/>
            <a:ext cx="85206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2700">
                <a:solidFill>
                  <a:srgbClr val="191C39"/>
                </a:solidFill>
              </a:rPr>
              <a:t>Random Forests</a:t>
            </a:r>
            <a:endParaRPr b="1" sz="3200">
              <a:solidFill>
                <a:srgbClr val="191C39"/>
              </a:solidFill>
            </a:endParaRPr>
          </a:p>
        </p:txBody>
      </p:sp>
      <p:sp>
        <p:nvSpPr>
          <p:cNvPr id="379" name="Google Shape;379;p44"/>
          <p:cNvSpPr/>
          <p:nvPr/>
        </p:nvSpPr>
        <p:spPr>
          <a:xfrm>
            <a:off x="-5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380" name="Google Shape;380;p44"/>
          <p:cNvSpPr/>
          <p:nvPr/>
        </p:nvSpPr>
        <p:spPr>
          <a:xfrm>
            <a:off x="89324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381" name="Google Shape;381;p44"/>
          <p:cNvSpPr/>
          <p:nvPr/>
        </p:nvSpPr>
        <p:spPr>
          <a:xfrm>
            <a:off x="-575" y="0"/>
            <a:ext cx="9144000" cy="1308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pic>
        <p:nvPicPr>
          <p:cNvPr id="382" name="Google Shape;382;p44"/>
          <p:cNvPicPr preferRelativeResize="0"/>
          <p:nvPr/>
        </p:nvPicPr>
        <p:blipFill>
          <a:blip r:embed="rId3">
            <a:alphaModFix/>
          </a:blip>
          <a:stretch>
            <a:fillRect/>
          </a:stretch>
        </p:blipFill>
        <p:spPr>
          <a:xfrm>
            <a:off x="1317675" y="849600"/>
            <a:ext cx="6667500" cy="3914775"/>
          </a:xfrm>
          <a:prstGeom prst="rect">
            <a:avLst/>
          </a:prstGeom>
          <a:noFill/>
          <a:ln>
            <a:noFill/>
          </a:ln>
        </p:spPr>
      </p:pic>
      <p:sp>
        <p:nvSpPr>
          <p:cNvPr id="383" name="Google Shape;383;p44"/>
          <p:cNvSpPr txBox="1"/>
          <p:nvPr/>
        </p:nvSpPr>
        <p:spPr>
          <a:xfrm>
            <a:off x="211525" y="438730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800"/>
              <a:t>Figura retirada de:</a:t>
            </a:r>
            <a:br>
              <a:rPr lang="pt-BR" sz="1100"/>
            </a:br>
            <a:r>
              <a:rPr lang="pt-BR" sz="800" u="sng">
                <a:solidFill>
                  <a:schemeClr val="hlink"/>
                </a:solidFill>
                <a:hlinkClick r:id="rId4"/>
              </a:rPr>
              <a:t>Random Forest Explained. Understanding &amp; Implementation of… | by Vatsal | Towards Data Science</a:t>
            </a:r>
            <a:endParaRPr sz="11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5"/>
          <p:cNvSpPr txBox="1"/>
          <p:nvPr/>
        </p:nvSpPr>
        <p:spPr>
          <a:xfrm>
            <a:off x="311700" y="243900"/>
            <a:ext cx="85206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2700">
                <a:solidFill>
                  <a:srgbClr val="191C39"/>
                </a:solidFill>
              </a:rPr>
              <a:t>Random Forests</a:t>
            </a:r>
            <a:endParaRPr b="1" sz="3200">
              <a:solidFill>
                <a:srgbClr val="191C39"/>
              </a:solidFill>
            </a:endParaRPr>
          </a:p>
        </p:txBody>
      </p:sp>
      <p:sp>
        <p:nvSpPr>
          <p:cNvPr id="389" name="Google Shape;389;p45"/>
          <p:cNvSpPr/>
          <p:nvPr/>
        </p:nvSpPr>
        <p:spPr>
          <a:xfrm>
            <a:off x="-5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390" name="Google Shape;390;p45"/>
          <p:cNvSpPr/>
          <p:nvPr/>
        </p:nvSpPr>
        <p:spPr>
          <a:xfrm>
            <a:off x="89324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391" name="Google Shape;391;p45"/>
          <p:cNvSpPr/>
          <p:nvPr/>
        </p:nvSpPr>
        <p:spPr>
          <a:xfrm>
            <a:off x="-575" y="0"/>
            <a:ext cx="9144000" cy="1308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pic>
        <p:nvPicPr>
          <p:cNvPr id="392" name="Google Shape;392;p45"/>
          <p:cNvPicPr preferRelativeResize="0"/>
          <p:nvPr/>
        </p:nvPicPr>
        <p:blipFill>
          <a:blip r:embed="rId3">
            <a:alphaModFix/>
          </a:blip>
          <a:stretch>
            <a:fillRect/>
          </a:stretch>
        </p:blipFill>
        <p:spPr>
          <a:xfrm>
            <a:off x="1317675" y="849600"/>
            <a:ext cx="6667500" cy="3914775"/>
          </a:xfrm>
          <a:prstGeom prst="rect">
            <a:avLst/>
          </a:prstGeom>
          <a:noFill/>
          <a:ln>
            <a:noFill/>
          </a:ln>
        </p:spPr>
      </p:pic>
      <p:pic>
        <p:nvPicPr>
          <p:cNvPr id="393" name="Google Shape;393;p45"/>
          <p:cNvPicPr preferRelativeResize="0"/>
          <p:nvPr/>
        </p:nvPicPr>
        <p:blipFill>
          <a:blip r:embed="rId4">
            <a:alphaModFix/>
          </a:blip>
          <a:stretch>
            <a:fillRect/>
          </a:stretch>
        </p:blipFill>
        <p:spPr>
          <a:xfrm>
            <a:off x="0" y="374274"/>
            <a:ext cx="9144000" cy="4394952"/>
          </a:xfrm>
          <a:prstGeom prst="rect">
            <a:avLst/>
          </a:prstGeom>
          <a:noFill/>
          <a:ln>
            <a:noFill/>
          </a:ln>
        </p:spPr>
      </p:pic>
      <p:sp>
        <p:nvSpPr>
          <p:cNvPr id="394" name="Google Shape;394;p45"/>
          <p:cNvSpPr txBox="1"/>
          <p:nvPr/>
        </p:nvSpPr>
        <p:spPr>
          <a:xfrm>
            <a:off x="6173475" y="4628250"/>
            <a:ext cx="3000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700" u="sng">
                <a:solidFill>
                  <a:schemeClr val="hlink"/>
                </a:solidFill>
                <a:hlinkClick r:id="rId5"/>
              </a:rPr>
              <a:t>Basic Ensemble Learning (Random Forest, AdaBoost, Gradient Boosting)- Step by Step Explained | by Lilly Chen | Towards Data Science</a:t>
            </a:r>
            <a:endParaRPr sz="1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6"/>
          <p:cNvSpPr txBox="1"/>
          <p:nvPr/>
        </p:nvSpPr>
        <p:spPr>
          <a:xfrm>
            <a:off x="311700" y="243900"/>
            <a:ext cx="85206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2700">
                <a:solidFill>
                  <a:srgbClr val="191C39"/>
                </a:solidFill>
              </a:rPr>
              <a:t>AdaBoost</a:t>
            </a:r>
            <a:endParaRPr b="1" sz="3200">
              <a:solidFill>
                <a:srgbClr val="191C39"/>
              </a:solidFill>
            </a:endParaRPr>
          </a:p>
        </p:txBody>
      </p:sp>
      <p:sp>
        <p:nvSpPr>
          <p:cNvPr id="400" name="Google Shape;400;p46"/>
          <p:cNvSpPr/>
          <p:nvPr/>
        </p:nvSpPr>
        <p:spPr>
          <a:xfrm>
            <a:off x="-5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401" name="Google Shape;401;p46"/>
          <p:cNvSpPr/>
          <p:nvPr/>
        </p:nvSpPr>
        <p:spPr>
          <a:xfrm>
            <a:off x="89324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402" name="Google Shape;402;p46"/>
          <p:cNvSpPr/>
          <p:nvPr/>
        </p:nvSpPr>
        <p:spPr>
          <a:xfrm>
            <a:off x="-575" y="0"/>
            <a:ext cx="9144000" cy="1308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7"/>
          <p:cNvSpPr txBox="1"/>
          <p:nvPr/>
        </p:nvSpPr>
        <p:spPr>
          <a:xfrm>
            <a:off x="311700" y="243900"/>
            <a:ext cx="85206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2700">
                <a:solidFill>
                  <a:srgbClr val="191C39"/>
                </a:solidFill>
              </a:rPr>
              <a:t>AdaBoost</a:t>
            </a:r>
            <a:endParaRPr b="1" sz="3200">
              <a:solidFill>
                <a:srgbClr val="191C39"/>
              </a:solidFill>
            </a:endParaRPr>
          </a:p>
        </p:txBody>
      </p:sp>
      <p:sp>
        <p:nvSpPr>
          <p:cNvPr id="408" name="Google Shape;408;p47"/>
          <p:cNvSpPr/>
          <p:nvPr/>
        </p:nvSpPr>
        <p:spPr>
          <a:xfrm>
            <a:off x="-5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409" name="Google Shape;409;p47"/>
          <p:cNvSpPr/>
          <p:nvPr/>
        </p:nvSpPr>
        <p:spPr>
          <a:xfrm>
            <a:off x="89324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410" name="Google Shape;410;p47"/>
          <p:cNvSpPr/>
          <p:nvPr/>
        </p:nvSpPr>
        <p:spPr>
          <a:xfrm>
            <a:off x="-575" y="0"/>
            <a:ext cx="9144000" cy="1308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pic>
        <p:nvPicPr>
          <p:cNvPr id="411" name="Google Shape;411;p47"/>
          <p:cNvPicPr preferRelativeResize="0"/>
          <p:nvPr/>
        </p:nvPicPr>
        <p:blipFill>
          <a:blip r:embed="rId3">
            <a:alphaModFix/>
          </a:blip>
          <a:stretch>
            <a:fillRect/>
          </a:stretch>
        </p:blipFill>
        <p:spPr>
          <a:xfrm>
            <a:off x="363925" y="888900"/>
            <a:ext cx="8416150" cy="364363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8"/>
          <p:cNvSpPr txBox="1"/>
          <p:nvPr/>
        </p:nvSpPr>
        <p:spPr>
          <a:xfrm>
            <a:off x="311700" y="243900"/>
            <a:ext cx="85206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2700">
                <a:solidFill>
                  <a:srgbClr val="191C39"/>
                </a:solidFill>
              </a:rPr>
              <a:t>AdaBoost</a:t>
            </a:r>
            <a:endParaRPr b="1" sz="3200">
              <a:solidFill>
                <a:srgbClr val="191C39"/>
              </a:solidFill>
            </a:endParaRPr>
          </a:p>
        </p:txBody>
      </p:sp>
      <p:sp>
        <p:nvSpPr>
          <p:cNvPr id="417" name="Google Shape;417;p48"/>
          <p:cNvSpPr/>
          <p:nvPr/>
        </p:nvSpPr>
        <p:spPr>
          <a:xfrm>
            <a:off x="-5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418" name="Google Shape;418;p48"/>
          <p:cNvSpPr/>
          <p:nvPr/>
        </p:nvSpPr>
        <p:spPr>
          <a:xfrm>
            <a:off x="89324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419" name="Google Shape;419;p48"/>
          <p:cNvSpPr/>
          <p:nvPr/>
        </p:nvSpPr>
        <p:spPr>
          <a:xfrm>
            <a:off x="-575" y="0"/>
            <a:ext cx="9144000" cy="1308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pic>
        <p:nvPicPr>
          <p:cNvPr id="420" name="Google Shape;420;p48"/>
          <p:cNvPicPr preferRelativeResize="0"/>
          <p:nvPr/>
        </p:nvPicPr>
        <p:blipFill>
          <a:blip r:embed="rId3">
            <a:alphaModFix/>
          </a:blip>
          <a:stretch>
            <a:fillRect/>
          </a:stretch>
        </p:blipFill>
        <p:spPr>
          <a:xfrm>
            <a:off x="152400" y="1229701"/>
            <a:ext cx="9143999" cy="298889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9"/>
          <p:cNvSpPr txBox="1"/>
          <p:nvPr/>
        </p:nvSpPr>
        <p:spPr>
          <a:xfrm>
            <a:off x="311700" y="243900"/>
            <a:ext cx="85206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2700">
                <a:solidFill>
                  <a:srgbClr val="191C39"/>
                </a:solidFill>
              </a:rPr>
              <a:t>Logistic Regression</a:t>
            </a:r>
            <a:endParaRPr b="1" sz="3200">
              <a:solidFill>
                <a:srgbClr val="191C39"/>
              </a:solidFill>
            </a:endParaRPr>
          </a:p>
        </p:txBody>
      </p:sp>
      <p:sp>
        <p:nvSpPr>
          <p:cNvPr id="426" name="Google Shape;426;p49"/>
          <p:cNvSpPr/>
          <p:nvPr/>
        </p:nvSpPr>
        <p:spPr>
          <a:xfrm>
            <a:off x="-5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427" name="Google Shape;427;p49"/>
          <p:cNvSpPr/>
          <p:nvPr/>
        </p:nvSpPr>
        <p:spPr>
          <a:xfrm>
            <a:off x="89324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428" name="Google Shape;428;p49"/>
          <p:cNvSpPr/>
          <p:nvPr/>
        </p:nvSpPr>
        <p:spPr>
          <a:xfrm>
            <a:off x="-575" y="0"/>
            <a:ext cx="9144000" cy="1308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0"/>
          <p:cNvSpPr txBox="1"/>
          <p:nvPr/>
        </p:nvSpPr>
        <p:spPr>
          <a:xfrm rot="-5400000">
            <a:off x="-1961025" y="2390400"/>
            <a:ext cx="50136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2700">
                <a:solidFill>
                  <a:srgbClr val="191C39"/>
                </a:solidFill>
              </a:rPr>
              <a:t>Logistic Regression</a:t>
            </a:r>
            <a:endParaRPr b="1" sz="3200">
              <a:solidFill>
                <a:srgbClr val="191C39"/>
              </a:solidFill>
            </a:endParaRPr>
          </a:p>
        </p:txBody>
      </p:sp>
      <p:sp>
        <p:nvSpPr>
          <p:cNvPr id="434" name="Google Shape;434;p50"/>
          <p:cNvSpPr/>
          <p:nvPr/>
        </p:nvSpPr>
        <p:spPr>
          <a:xfrm>
            <a:off x="-5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435" name="Google Shape;435;p50"/>
          <p:cNvSpPr/>
          <p:nvPr/>
        </p:nvSpPr>
        <p:spPr>
          <a:xfrm>
            <a:off x="89324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436" name="Google Shape;436;p50"/>
          <p:cNvSpPr/>
          <p:nvPr/>
        </p:nvSpPr>
        <p:spPr>
          <a:xfrm>
            <a:off x="-575" y="0"/>
            <a:ext cx="9144000" cy="1308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pic>
        <p:nvPicPr>
          <p:cNvPr id="437" name="Google Shape;437;p50"/>
          <p:cNvPicPr preferRelativeResize="0"/>
          <p:nvPr/>
        </p:nvPicPr>
        <p:blipFill>
          <a:blip r:embed="rId3">
            <a:alphaModFix/>
          </a:blip>
          <a:stretch>
            <a:fillRect/>
          </a:stretch>
        </p:blipFill>
        <p:spPr>
          <a:xfrm>
            <a:off x="4270925" y="130800"/>
            <a:ext cx="4661553" cy="5013599"/>
          </a:xfrm>
          <a:prstGeom prst="rect">
            <a:avLst/>
          </a:prstGeom>
          <a:noFill/>
          <a:ln>
            <a:noFill/>
          </a:ln>
        </p:spPr>
      </p:pic>
      <p:pic>
        <p:nvPicPr>
          <p:cNvPr id="438" name="Google Shape;438;p50"/>
          <p:cNvPicPr preferRelativeResize="0"/>
          <p:nvPr/>
        </p:nvPicPr>
        <p:blipFill>
          <a:blip r:embed="rId4">
            <a:alphaModFix/>
          </a:blip>
          <a:stretch>
            <a:fillRect/>
          </a:stretch>
        </p:blipFill>
        <p:spPr>
          <a:xfrm>
            <a:off x="2245675" y="3080525"/>
            <a:ext cx="890431" cy="411900"/>
          </a:xfrm>
          <a:prstGeom prst="rect">
            <a:avLst/>
          </a:prstGeom>
          <a:noFill/>
          <a:ln>
            <a:noFill/>
          </a:ln>
        </p:spPr>
      </p:pic>
      <p:pic>
        <p:nvPicPr>
          <p:cNvPr id="439" name="Google Shape;439;p50"/>
          <p:cNvPicPr preferRelativeResize="0"/>
          <p:nvPr/>
        </p:nvPicPr>
        <p:blipFill>
          <a:blip r:embed="rId5">
            <a:alphaModFix/>
          </a:blip>
          <a:stretch>
            <a:fillRect/>
          </a:stretch>
        </p:blipFill>
        <p:spPr>
          <a:xfrm>
            <a:off x="944475" y="1126575"/>
            <a:ext cx="3174050" cy="19539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1"/>
          <p:cNvSpPr txBox="1"/>
          <p:nvPr/>
        </p:nvSpPr>
        <p:spPr>
          <a:xfrm>
            <a:off x="311700" y="243900"/>
            <a:ext cx="85206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2700">
                <a:solidFill>
                  <a:srgbClr val="191C39"/>
                </a:solidFill>
              </a:rPr>
              <a:t>Redes Neurais Artificiais</a:t>
            </a:r>
            <a:endParaRPr b="1" sz="3200">
              <a:solidFill>
                <a:srgbClr val="191C39"/>
              </a:solidFill>
            </a:endParaRPr>
          </a:p>
        </p:txBody>
      </p:sp>
      <p:sp>
        <p:nvSpPr>
          <p:cNvPr id="445" name="Google Shape;445;p51"/>
          <p:cNvSpPr/>
          <p:nvPr/>
        </p:nvSpPr>
        <p:spPr>
          <a:xfrm>
            <a:off x="-5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446" name="Google Shape;446;p51"/>
          <p:cNvSpPr/>
          <p:nvPr/>
        </p:nvSpPr>
        <p:spPr>
          <a:xfrm>
            <a:off x="89324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447" name="Google Shape;447;p51"/>
          <p:cNvSpPr/>
          <p:nvPr/>
        </p:nvSpPr>
        <p:spPr>
          <a:xfrm>
            <a:off x="-575" y="0"/>
            <a:ext cx="9144000" cy="1308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2"/>
          <p:cNvSpPr txBox="1"/>
          <p:nvPr/>
        </p:nvSpPr>
        <p:spPr>
          <a:xfrm>
            <a:off x="311700" y="243900"/>
            <a:ext cx="85206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2700">
                <a:solidFill>
                  <a:srgbClr val="191C39"/>
                </a:solidFill>
              </a:rPr>
              <a:t>Considerações Finais: Aplicações em Geociências</a:t>
            </a:r>
            <a:endParaRPr b="1" sz="3200">
              <a:solidFill>
                <a:srgbClr val="191C39"/>
              </a:solidFill>
            </a:endParaRPr>
          </a:p>
        </p:txBody>
      </p:sp>
      <p:sp>
        <p:nvSpPr>
          <p:cNvPr id="453" name="Google Shape;453;p52"/>
          <p:cNvSpPr/>
          <p:nvPr/>
        </p:nvSpPr>
        <p:spPr>
          <a:xfrm>
            <a:off x="-5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454" name="Google Shape;454;p52"/>
          <p:cNvSpPr/>
          <p:nvPr/>
        </p:nvSpPr>
        <p:spPr>
          <a:xfrm>
            <a:off x="89324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455" name="Google Shape;455;p52"/>
          <p:cNvSpPr/>
          <p:nvPr/>
        </p:nvSpPr>
        <p:spPr>
          <a:xfrm>
            <a:off x="-575" y="0"/>
            <a:ext cx="9144000" cy="1308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456" name="Google Shape;456;p52"/>
          <p:cNvSpPr txBox="1"/>
          <p:nvPr/>
        </p:nvSpPr>
        <p:spPr>
          <a:xfrm>
            <a:off x="211525" y="1252575"/>
            <a:ext cx="87210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pt-BR" sz="2000">
                <a:solidFill>
                  <a:srgbClr val="191C39"/>
                </a:solidFill>
              </a:rPr>
              <a:t>A AI irá substituir os geólogos/geofísicos?</a:t>
            </a:r>
            <a:endParaRPr i="1" sz="2500">
              <a:solidFill>
                <a:srgbClr val="191C39"/>
              </a:solidFill>
            </a:endParaRPr>
          </a:p>
        </p:txBody>
      </p:sp>
      <p:sp>
        <p:nvSpPr>
          <p:cNvPr id="457" name="Google Shape;457;p52"/>
          <p:cNvSpPr txBox="1"/>
          <p:nvPr/>
        </p:nvSpPr>
        <p:spPr>
          <a:xfrm>
            <a:off x="211525" y="2047200"/>
            <a:ext cx="8721000" cy="92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pt-BR" sz="2000">
                <a:solidFill>
                  <a:srgbClr val="191C39"/>
                </a:solidFill>
              </a:rPr>
              <a:t>Criatividade e entendimento dos métodos serão necessários para aplicar corretamente os métodos de ML.</a:t>
            </a:r>
            <a:r>
              <a:rPr b="1" lang="pt-BR" sz="2200">
                <a:solidFill>
                  <a:srgbClr val="191C39"/>
                </a:solidFill>
              </a:rPr>
              <a:t> </a:t>
            </a:r>
            <a:endParaRPr b="1" sz="2700">
              <a:solidFill>
                <a:srgbClr val="191C39"/>
              </a:solidFill>
            </a:endParaRPr>
          </a:p>
        </p:txBody>
      </p:sp>
      <p:sp>
        <p:nvSpPr>
          <p:cNvPr id="458" name="Google Shape;458;p52"/>
          <p:cNvSpPr txBox="1"/>
          <p:nvPr/>
        </p:nvSpPr>
        <p:spPr>
          <a:xfrm>
            <a:off x="211525" y="3145175"/>
            <a:ext cx="8721000" cy="92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pt-BR" sz="2000">
                <a:solidFill>
                  <a:srgbClr val="191C39"/>
                </a:solidFill>
              </a:rPr>
              <a:t>Qual o melhor método para o meu problema?</a:t>
            </a:r>
            <a:endParaRPr b="1" sz="2700">
              <a:solidFill>
                <a:srgbClr val="191C39"/>
              </a:solidFill>
            </a:endParaRPr>
          </a:p>
        </p:txBody>
      </p:sp>
      <p:sp>
        <p:nvSpPr>
          <p:cNvPr id="459" name="Google Shape;459;p52"/>
          <p:cNvSpPr txBox="1"/>
          <p:nvPr/>
        </p:nvSpPr>
        <p:spPr>
          <a:xfrm>
            <a:off x="210925" y="4067075"/>
            <a:ext cx="8721000" cy="92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pt-BR" sz="2000">
                <a:solidFill>
                  <a:srgbClr val="191C39"/>
                </a:solidFill>
              </a:rPr>
              <a:t>Machine Learning depende de dados, portanto, tenha certeza de estar utilizando um banco de dados confiável.</a:t>
            </a:r>
            <a:endParaRPr b="1" sz="2700">
              <a:solidFill>
                <a:srgbClr val="191C3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idx="1" type="body"/>
          </p:nvPr>
        </p:nvSpPr>
        <p:spPr>
          <a:xfrm>
            <a:off x="311700" y="1152475"/>
            <a:ext cx="8520600" cy="6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500"/>
              <a:t>A ideia por trás da diferença entre o estudo/modelagem tradicional versus o estudo utilizando Machine Learning pode ser resumida através do seguintes fluxogramas:</a:t>
            </a:r>
            <a:endParaRPr sz="1500"/>
          </a:p>
        </p:txBody>
      </p:sp>
      <p:sp>
        <p:nvSpPr>
          <p:cNvPr id="89" name="Google Shape;89;p17"/>
          <p:cNvSpPr txBox="1"/>
          <p:nvPr/>
        </p:nvSpPr>
        <p:spPr>
          <a:xfrm>
            <a:off x="311700" y="150925"/>
            <a:ext cx="8350200" cy="61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3100">
                <a:solidFill>
                  <a:srgbClr val="191C39"/>
                </a:solidFill>
              </a:rPr>
              <a:t>Abordagem Tradicional x Machine Learning</a:t>
            </a:r>
            <a:endParaRPr b="1" sz="3100">
              <a:solidFill>
                <a:srgbClr val="191C39"/>
              </a:solidFill>
            </a:endParaRPr>
          </a:p>
        </p:txBody>
      </p:sp>
      <p:sp>
        <p:nvSpPr>
          <p:cNvPr id="90" name="Google Shape;90;p17"/>
          <p:cNvSpPr/>
          <p:nvPr/>
        </p:nvSpPr>
        <p:spPr>
          <a:xfrm>
            <a:off x="-575" y="272325"/>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91" name="Google Shape;91;p17"/>
          <p:cNvSpPr/>
          <p:nvPr/>
        </p:nvSpPr>
        <p:spPr>
          <a:xfrm>
            <a:off x="2037175" y="2563100"/>
            <a:ext cx="1176600" cy="51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Dados</a:t>
            </a:r>
            <a:endParaRPr/>
          </a:p>
        </p:txBody>
      </p:sp>
      <p:sp>
        <p:nvSpPr>
          <p:cNvPr id="92" name="Google Shape;92;p17"/>
          <p:cNvSpPr/>
          <p:nvPr/>
        </p:nvSpPr>
        <p:spPr>
          <a:xfrm>
            <a:off x="5070575" y="2721350"/>
            <a:ext cx="392100" cy="196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7"/>
          <p:cNvSpPr/>
          <p:nvPr/>
        </p:nvSpPr>
        <p:spPr>
          <a:xfrm>
            <a:off x="3720550" y="2563100"/>
            <a:ext cx="1176600" cy="51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Modelo</a:t>
            </a:r>
            <a:endParaRPr/>
          </a:p>
        </p:txBody>
      </p:sp>
      <p:sp>
        <p:nvSpPr>
          <p:cNvPr id="94" name="Google Shape;94;p17"/>
          <p:cNvSpPr/>
          <p:nvPr/>
        </p:nvSpPr>
        <p:spPr>
          <a:xfrm>
            <a:off x="3387213" y="2690750"/>
            <a:ext cx="159900" cy="257400"/>
          </a:xfrm>
          <a:prstGeom prst="mathPlus">
            <a:avLst>
              <a:gd fmla="val 0" name="adj1"/>
            </a:avLst>
          </a:prstGeom>
          <a:solidFill>
            <a:schemeClr val="lt2"/>
          </a:solidFill>
          <a:ln cap="flat" cmpd="sng" w="19050">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7"/>
          <p:cNvSpPr/>
          <p:nvPr/>
        </p:nvSpPr>
        <p:spPr>
          <a:xfrm>
            <a:off x="5600025" y="2563100"/>
            <a:ext cx="1176600" cy="51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Resultados</a:t>
            </a:r>
            <a:endParaRPr/>
          </a:p>
        </p:txBody>
      </p:sp>
      <p:sp>
        <p:nvSpPr>
          <p:cNvPr id="96" name="Google Shape;96;p17"/>
          <p:cNvSpPr/>
          <p:nvPr/>
        </p:nvSpPr>
        <p:spPr>
          <a:xfrm>
            <a:off x="2037175" y="3832475"/>
            <a:ext cx="1176600" cy="51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Dados</a:t>
            </a:r>
            <a:endParaRPr/>
          </a:p>
        </p:txBody>
      </p:sp>
      <p:sp>
        <p:nvSpPr>
          <p:cNvPr id="97" name="Google Shape;97;p17"/>
          <p:cNvSpPr/>
          <p:nvPr/>
        </p:nvSpPr>
        <p:spPr>
          <a:xfrm>
            <a:off x="5070575" y="3990725"/>
            <a:ext cx="392100" cy="196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7"/>
          <p:cNvSpPr/>
          <p:nvPr/>
        </p:nvSpPr>
        <p:spPr>
          <a:xfrm>
            <a:off x="3720550" y="3832475"/>
            <a:ext cx="1176600" cy="51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Resultados</a:t>
            </a:r>
            <a:endParaRPr/>
          </a:p>
        </p:txBody>
      </p:sp>
      <p:sp>
        <p:nvSpPr>
          <p:cNvPr id="99" name="Google Shape;99;p17"/>
          <p:cNvSpPr/>
          <p:nvPr/>
        </p:nvSpPr>
        <p:spPr>
          <a:xfrm>
            <a:off x="3387213" y="3960125"/>
            <a:ext cx="159900" cy="257400"/>
          </a:xfrm>
          <a:prstGeom prst="mathPlus">
            <a:avLst>
              <a:gd fmla="val 0" name="adj1"/>
            </a:avLst>
          </a:prstGeom>
          <a:solidFill>
            <a:schemeClr val="lt2"/>
          </a:solidFill>
          <a:ln cap="flat" cmpd="sng" w="19050">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p:nvPr/>
        </p:nvSpPr>
        <p:spPr>
          <a:xfrm>
            <a:off x="5600025" y="3832475"/>
            <a:ext cx="1176600" cy="51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Modelo</a:t>
            </a:r>
            <a:endParaRPr/>
          </a:p>
        </p:txBody>
      </p:sp>
      <p:sp>
        <p:nvSpPr>
          <p:cNvPr id="101" name="Google Shape;101;p17"/>
          <p:cNvSpPr txBox="1"/>
          <p:nvPr>
            <p:ph idx="1" type="body"/>
          </p:nvPr>
        </p:nvSpPr>
        <p:spPr>
          <a:xfrm>
            <a:off x="3698300" y="2152075"/>
            <a:ext cx="1417200" cy="41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500"/>
              <a:t>Tradicional:</a:t>
            </a:r>
            <a:endParaRPr sz="1500"/>
          </a:p>
        </p:txBody>
      </p:sp>
      <p:sp>
        <p:nvSpPr>
          <p:cNvPr id="102" name="Google Shape;102;p17"/>
          <p:cNvSpPr txBox="1"/>
          <p:nvPr>
            <p:ph idx="1" type="body"/>
          </p:nvPr>
        </p:nvSpPr>
        <p:spPr>
          <a:xfrm>
            <a:off x="3077950" y="3289225"/>
            <a:ext cx="2654700" cy="41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500"/>
              <a:t>Utilizando Machine Learning</a:t>
            </a:r>
            <a:r>
              <a:rPr lang="pt-BR" sz="1500"/>
              <a:t>:</a:t>
            </a:r>
            <a:endParaRPr sz="15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3"/>
          <p:cNvSpPr txBox="1"/>
          <p:nvPr/>
        </p:nvSpPr>
        <p:spPr>
          <a:xfrm>
            <a:off x="311700" y="243900"/>
            <a:ext cx="85206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2700">
                <a:solidFill>
                  <a:srgbClr val="191C39"/>
                </a:solidFill>
              </a:rPr>
              <a:t>Considerações Finais: Como prosseguir?</a:t>
            </a:r>
            <a:endParaRPr b="1" sz="3200">
              <a:solidFill>
                <a:srgbClr val="191C39"/>
              </a:solidFill>
            </a:endParaRPr>
          </a:p>
        </p:txBody>
      </p:sp>
      <p:sp>
        <p:nvSpPr>
          <p:cNvPr id="465" name="Google Shape;465;p53"/>
          <p:cNvSpPr/>
          <p:nvPr/>
        </p:nvSpPr>
        <p:spPr>
          <a:xfrm>
            <a:off x="-5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466" name="Google Shape;466;p53"/>
          <p:cNvSpPr/>
          <p:nvPr/>
        </p:nvSpPr>
        <p:spPr>
          <a:xfrm>
            <a:off x="89324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467" name="Google Shape;467;p53"/>
          <p:cNvSpPr/>
          <p:nvPr/>
        </p:nvSpPr>
        <p:spPr>
          <a:xfrm>
            <a:off x="-575" y="0"/>
            <a:ext cx="9144000" cy="1308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468" name="Google Shape;468;p53"/>
          <p:cNvSpPr txBox="1"/>
          <p:nvPr/>
        </p:nvSpPr>
        <p:spPr>
          <a:xfrm>
            <a:off x="211525" y="795375"/>
            <a:ext cx="87210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pt-BR" sz="2000">
                <a:solidFill>
                  <a:srgbClr val="191C39"/>
                </a:solidFill>
              </a:rPr>
              <a:t>Aprender a programar?</a:t>
            </a:r>
            <a:endParaRPr i="1" sz="2500">
              <a:solidFill>
                <a:srgbClr val="191C39"/>
              </a:solidFill>
            </a:endParaRPr>
          </a:p>
        </p:txBody>
      </p:sp>
      <p:pic>
        <p:nvPicPr>
          <p:cNvPr id="469" name="Google Shape;469;p53"/>
          <p:cNvPicPr preferRelativeResize="0"/>
          <p:nvPr/>
        </p:nvPicPr>
        <p:blipFill>
          <a:blip r:embed="rId3">
            <a:alphaModFix/>
          </a:blip>
          <a:stretch>
            <a:fillRect/>
          </a:stretch>
        </p:blipFill>
        <p:spPr>
          <a:xfrm>
            <a:off x="4400750" y="1287975"/>
            <a:ext cx="3994368" cy="3703124"/>
          </a:xfrm>
          <a:prstGeom prst="rect">
            <a:avLst/>
          </a:prstGeom>
          <a:noFill/>
          <a:ln>
            <a:noFill/>
          </a:ln>
        </p:spPr>
      </p:pic>
      <p:pic>
        <p:nvPicPr>
          <p:cNvPr id="470" name="Google Shape;470;p53"/>
          <p:cNvPicPr preferRelativeResize="0"/>
          <p:nvPr/>
        </p:nvPicPr>
        <p:blipFill>
          <a:blip r:embed="rId4">
            <a:alphaModFix/>
          </a:blip>
          <a:stretch>
            <a:fillRect/>
          </a:stretch>
        </p:blipFill>
        <p:spPr>
          <a:xfrm>
            <a:off x="363925" y="1287975"/>
            <a:ext cx="3953943" cy="37031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4"/>
          <p:cNvSpPr txBox="1"/>
          <p:nvPr/>
        </p:nvSpPr>
        <p:spPr>
          <a:xfrm>
            <a:off x="311700" y="243900"/>
            <a:ext cx="85206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2700">
                <a:solidFill>
                  <a:srgbClr val="191C39"/>
                </a:solidFill>
              </a:rPr>
              <a:t>Considerações Finais: Como prosseguir?</a:t>
            </a:r>
            <a:endParaRPr b="1" sz="3200">
              <a:solidFill>
                <a:srgbClr val="191C39"/>
              </a:solidFill>
            </a:endParaRPr>
          </a:p>
        </p:txBody>
      </p:sp>
      <p:sp>
        <p:nvSpPr>
          <p:cNvPr id="476" name="Google Shape;476;p54"/>
          <p:cNvSpPr/>
          <p:nvPr/>
        </p:nvSpPr>
        <p:spPr>
          <a:xfrm>
            <a:off x="-5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477" name="Google Shape;477;p54"/>
          <p:cNvSpPr/>
          <p:nvPr/>
        </p:nvSpPr>
        <p:spPr>
          <a:xfrm>
            <a:off x="89324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478" name="Google Shape;478;p54"/>
          <p:cNvSpPr/>
          <p:nvPr/>
        </p:nvSpPr>
        <p:spPr>
          <a:xfrm>
            <a:off x="-575" y="0"/>
            <a:ext cx="9144000" cy="1308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479" name="Google Shape;479;p54"/>
          <p:cNvSpPr txBox="1"/>
          <p:nvPr/>
        </p:nvSpPr>
        <p:spPr>
          <a:xfrm>
            <a:off x="211525" y="795375"/>
            <a:ext cx="87210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pt-BR" sz="2000">
                <a:solidFill>
                  <a:srgbClr val="191C39"/>
                </a:solidFill>
              </a:rPr>
              <a:t>Cursos</a:t>
            </a:r>
            <a:r>
              <a:rPr i="1" lang="pt-BR" sz="2000">
                <a:solidFill>
                  <a:srgbClr val="191C39"/>
                </a:solidFill>
              </a:rPr>
              <a:t>?</a:t>
            </a:r>
            <a:endParaRPr i="1" sz="2500">
              <a:solidFill>
                <a:srgbClr val="191C39"/>
              </a:solidFill>
            </a:endParaRPr>
          </a:p>
        </p:txBody>
      </p:sp>
      <p:pic>
        <p:nvPicPr>
          <p:cNvPr id="480" name="Google Shape;480;p54"/>
          <p:cNvPicPr preferRelativeResize="0"/>
          <p:nvPr/>
        </p:nvPicPr>
        <p:blipFill>
          <a:blip r:embed="rId3">
            <a:alphaModFix/>
          </a:blip>
          <a:stretch>
            <a:fillRect/>
          </a:stretch>
        </p:blipFill>
        <p:spPr>
          <a:xfrm>
            <a:off x="608575" y="1662100"/>
            <a:ext cx="6743700" cy="1276350"/>
          </a:xfrm>
          <a:prstGeom prst="rect">
            <a:avLst/>
          </a:prstGeom>
          <a:noFill/>
          <a:ln>
            <a:noFill/>
          </a:ln>
        </p:spPr>
      </p:pic>
      <p:pic>
        <p:nvPicPr>
          <p:cNvPr id="481" name="Google Shape;481;p54"/>
          <p:cNvPicPr preferRelativeResize="0"/>
          <p:nvPr/>
        </p:nvPicPr>
        <p:blipFill rotWithShape="1">
          <a:blip r:embed="rId4">
            <a:alphaModFix/>
          </a:blip>
          <a:srcRect b="0" l="0" r="4834" t="0"/>
          <a:stretch/>
        </p:blipFill>
        <p:spPr>
          <a:xfrm>
            <a:off x="608575" y="3358450"/>
            <a:ext cx="6743700" cy="1000125"/>
          </a:xfrm>
          <a:prstGeom prst="rect">
            <a:avLst/>
          </a:prstGeom>
          <a:noFill/>
          <a:ln>
            <a:noFill/>
          </a:ln>
        </p:spPr>
      </p:pic>
      <p:sp>
        <p:nvSpPr>
          <p:cNvPr id="482" name="Google Shape;482;p54"/>
          <p:cNvSpPr txBox="1"/>
          <p:nvPr/>
        </p:nvSpPr>
        <p:spPr>
          <a:xfrm>
            <a:off x="608575" y="4571750"/>
            <a:ext cx="67437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solidFill>
                  <a:srgbClr val="191C39"/>
                </a:solidFill>
              </a:rPr>
              <a:t>Exemplos de cursos na plataforma Coursera</a:t>
            </a:r>
            <a:endParaRPr sz="1200">
              <a:solidFill>
                <a:srgbClr val="191C39"/>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5"/>
          <p:cNvSpPr txBox="1"/>
          <p:nvPr/>
        </p:nvSpPr>
        <p:spPr>
          <a:xfrm>
            <a:off x="311700" y="243900"/>
            <a:ext cx="85206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2700">
                <a:solidFill>
                  <a:srgbClr val="191C39"/>
                </a:solidFill>
              </a:rPr>
              <a:t>Considerações Finais: Como prosseguir?</a:t>
            </a:r>
            <a:endParaRPr b="1" sz="3200">
              <a:solidFill>
                <a:srgbClr val="191C39"/>
              </a:solidFill>
            </a:endParaRPr>
          </a:p>
        </p:txBody>
      </p:sp>
      <p:sp>
        <p:nvSpPr>
          <p:cNvPr id="488" name="Google Shape;488;p55"/>
          <p:cNvSpPr/>
          <p:nvPr/>
        </p:nvSpPr>
        <p:spPr>
          <a:xfrm>
            <a:off x="-5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489" name="Google Shape;489;p55"/>
          <p:cNvSpPr/>
          <p:nvPr/>
        </p:nvSpPr>
        <p:spPr>
          <a:xfrm>
            <a:off x="89324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490" name="Google Shape;490;p55"/>
          <p:cNvSpPr/>
          <p:nvPr/>
        </p:nvSpPr>
        <p:spPr>
          <a:xfrm>
            <a:off x="-575" y="0"/>
            <a:ext cx="9144000" cy="1308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491" name="Google Shape;491;p55"/>
          <p:cNvSpPr txBox="1"/>
          <p:nvPr/>
        </p:nvSpPr>
        <p:spPr>
          <a:xfrm>
            <a:off x="211525" y="795375"/>
            <a:ext cx="87210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pt-BR" sz="2000">
                <a:solidFill>
                  <a:srgbClr val="191C39"/>
                </a:solidFill>
              </a:rPr>
              <a:t>Podcasts</a:t>
            </a:r>
            <a:r>
              <a:rPr i="1" lang="pt-BR" sz="2000">
                <a:solidFill>
                  <a:srgbClr val="191C39"/>
                </a:solidFill>
              </a:rPr>
              <a:t>?</a:t>
            </a:r>
            <a:endParaRPr i="1" sz="2500">
              <a:solidFill>
                <a:srgbClr val="191C39"/>
              </a:solidFill>
            </a:endParaRPr>
          </a:p>
        </p:txBody>
      </p:sp>
      <p:pic>
        <p:nvPicPr>
          <p:cNvPr id="492" name="Google Shape;492;p55"/>
          <p:cNvPicPr preferRelativeResize="0"/>
          <p:nvPr/>
        </p:nvPicPr>
        <p:blipFill rotWithShape="1">
          <a:blip r:embed="rId3">
            <a:alphaModFix/>
          </a:blip>
          <a:srcRect b="4205" l="0" r="0" t="0"/>
          <a:stretch/>
        </p:blipFill>
        <p:spPr>
          <a:xfrm>
            <a:off x="440375" y="1440375"/>
            <a:ext cx="1952625" cy="3038475"/>
          </a:xfrm>
          <a:prstGeom prst="rect">
            <a:avLst/>
          </a:prstGeom>
          <a:noFill/>
          <a:ln>
            <a:noFill/>
          </a:ln>
        </p:spPr>
      </p:pic>
      <p:pic>
        <p:nvPicPr>
          <p:cNvPr id="493" name="Google Shape;493;p55"/>
          <p:cNvPicPr preferRelativeResize="0"/>
          <p:nvPr/>
        </p:nvPicPr>
        <p:blipFill>
          <a:blip r:embed="rId4">
            <a:alphaModFix/>
          </a:blip>
          <a:stretch>
            <a:fillRect/>
          </a:stretch>
        </p:blipFill>
        <p:spPr>
          <a:xfrm>
            <a:off x="2545400" y="1440375"/>
            <a:ext cx="1905000" cy="3038475"/>
          </a:xfrm>
          <a:prstGeom prst="rect">
            <a:avLst/>
          </a:prstGeom>
          <a:noFill/>
          <a:ln>
            <a:noFill/>
          </a:ln>
        </p:spPr>
      </p:pic>
      <p:pic>
        <p:nvPicPr>
          <p:cNvPr id="494" name="Google Shape;494;p55"/>
          <p:cNvPicPr preferRelativeResize="0"/>
          <p:nvPr/>
        </p:nvPicPr>
        <p:blipFill>
          <a:blip r:embed="rId5">
            <a:alphaModFix/>
          </a:blip>
          <a:stretch>
            <a:fillRect/>
          </a:stretch>
        </p:blipFill>
        <p:spPr>
          <a:xfrm>
            <a:off x="4602800" y="1440375"/>
            <a:ext cx="1914525" cy="2962275"/>
          </a:xfrm>
          <a:prstGeom prst="rect">
            <a:avLst/>
          </a:prstGeom>
          <a:noFill/>
          <a:ln>
            <a:noFill/>
          </a:ln>
        </p:spPr>
      </p:pic>
      <p:pic>
        <p:nvPicPr>
          <p:cNvPr id="495" name="Google Shape;495;p55"/>
          <p:cNvPicPr preferRelativeResize="0"/>
          <p:nvPr/>
        </p:nvPicPr>
        <p:blipFill>
          <a:blip r:embed="rId6">
            <a:alphaModFix/>
          </a:blip>
          <a:stretch>
            <a:fillRect/>
          </a:stretch>
        </p:blipFill>
        <p:spPr>
          <a:xfrm>
            <a:off x="6669725" y="1440375"/>
            <a:ext cx="1914525" cy="31813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6"/>
          <p:cNvSpPr txBox="1"/>
          <p:nvPr/>
        </p:nvSpPr>
        <p:spPr>
          <a:xfrm>
            <a:off x="311700" y="243900"/>
            <a:ext cx="85206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2700">
                <a:solidFill>
                  <a:srgbClr val="191C39"/>
                </a:solidFill>
              </a:rPr>
              <a:t>Considerações Finais: Como prosseguir?</a:t>
            </a:r>
            <a:endParaRPr b="1" sz="3200">
              <a:solidFill>
                <a:srgbClr val="191C39"/>
              </a:solidFill>
            </a:endParaRPr>
          </a:p>
        </p:txBody>
      </p:sp>
      <p:sp>
        <p:nvSpPr>
          <p:cNvPr id="501" name="Google Shape;501;p56"/>
          <p:cNvSpPr/>
          <p:nvPr/>
        </p:nvSpPr>
        <p:spPr>
          <a:xfrm>
            <a:off x="-5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502" name="Google Shape;502;p56"/>
          <p:cNvSpPr/>
          <p:nvPr/>
        </p:nvSpPr>
        <p:spPr>
          <a:xfrm>
            <a:off x="89324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503" name="Google Shape;503;p56"/>
          <p:cNvSpPr/>
          <p:nvPr/>
        </p:nvSpPr>
        <p:spPr>
          <a:xfrm>
            <a:off x="-575" y="0"/>
            <a:ext cx="9144000" cy="1308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504" name="Google Shape;504;p56"/>
          <p:cNvSpPr txBox="1"/>
          <p:nvPr/>
        </p:nvSpPr>
        <p:spPr>
          <a:xfrm>
            <a:off x="211525" y="795375"/>
            <a:ext cx="87210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pt-BR" sz="2000">
                <a:solidFill>
                  <a:srgbClr val="191C39"/>
                </a:solidFill>
              </a:rPr>
              <a:t>Competições</a:t>
            </a:r>
            <a:r>
              <a:rPr i="1" lang="pt-BR" sz="2000">
                <a:solidFill>
                  <a:srgbClr val="191C39"/>
                </a:solidFill>
              </a:rPr>
              <a:t>?</a:t>
            </a:r>
            <a:endParaRPr i="1" sz="2500">
              <a:solidFill>
                <a:srgbClr val="191C39"/>
              </a:solidFill>
            </a:endParaRPr>
          </a:p>
        </p:txBody>
      </p:sp>
      <p:pic>
        <p:nvPicPr>
          <p:cNvPr id="505" name="Google Shape;505;p56"/>
          <p:cNvPicPr preferRelativeResize="0"/>
          <p:nvPr/>
        </p:nvPicPr>
        <p:blipFill>
          <a:blip r:embed="rId3">
            <a:alphaModFix/>
          </a:blip>
          <a:stretch>
            <a:fillRect/>
          </a:stretch>
        </p:blipFill>
        <p:spPr>
          <a:xfrm>
            <a:off x="1971188" y="1287975"/>
            <a:ext cx="5268818" cy="35507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57"/>
          <p:cNvSpPr txBox="1"/>
          <p:nvPr/>
        </p:nvSpPr>
        <p:spPr>
          <a:xfrm>
            <a:off x="311700" y="243900"/>
            <a:ext cx="85206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2700">
                <a:solidFill>
                  <a:srgbClr val="191C39"/>
                </a:solidFill>
              </a:rPr>
              <a:t>Considerações Finais: Como prosseguir?</a:t>
            </a:r>
            <a:endParaRPr b="1" sz="3200">
              <a:solidFill>
                <a:srgbClr val="191C39"/>
              </a:solidFill>
            </a:endParaRPr>
          </a:p>
        </p:txBody>
      </p:sp>
      <p:sp>
        <p:nvSpPr>
          <p:cNvPr id="511" name="Google Shape;511;p57"/>
          <p:cNvSpPr/>
          <p:nvPr/>
        </p:nvSpPr>
        <p:spPr>
          <a:xfrm>
            <a:off x="-5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512" name="Google Shape;512;p57"/>
          <p:cNvSpPr/>
          <p:nvPr/>
        </p:nvSpPr>
        <p:spPr>
          <a:xfrm>
            <a:off x="89324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513" name="Google Shape;513;p57"/>
          <p:cNvSpPr/>
          <p:nvPr/>
        </p:nvSpPr>
        <p:spPr>
          <a:xfrm>
            <a:off x="-575" y="0"/>
            <a:ext cx="9144000" cy="1308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514" name="Google Shape;514;p57"/>
          <p:cNvSpPr txBox="1"/>
          <p:nvPr/>
        </p:nvSpPr>
        <p:spPr>
          <a:xfrm>
            <a:off x="211525" y="951600"/>
            <a:ext cx="8721000" cy="400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800">
                <a:solidFill>
                  <a:srgbClr val="191C39"/>
                </a:solidFill>
              </a:rPr>
              <a:t>Curso profissional com conteúdo dirigido a geocientistas</a:t>
            </a:r>
            <a:endParaRPr b="1" sz="1800">
              <a:solidFill>
                <a:srgbClr val="191C39"/>
              </a:solidFill>
            </a:endParaRPr>
          </a:p>
          <a:p>
            <a:pPr indent="0" lvl="0" marL="0" rtl="0" algn="l">
              <a:spcBef>
                <a:spcPts val="0"/>
              </a:spcBef>
              <a:spcAft>
                <a:spcPts val="0"/>
              </a:spcAft>
              <a:buNone/>
            </a:pPr>
            <a:r>
              <a:t/>
            </a:r>
            <a:endParaRPr b="1" sz="1800">
              <a:solidFill>
                <a:srgbClr val="191C39"/>
              </a:solidFill>
            </a:endParaRPr>
          </a:p>
          <a:p>
            <a:pPr indent="0" lvl="0" marL="0" rtl="0" algn="l">
              <a:spcBef>
                <a:spcPts val="0"/>
              </a:spcBef>
              <a:spcAft>
                <a:spcPts val="0"/>
              </a:spcAft>
              <a:buNone/>
            </a:pPr>
            <a:r>
              <a:rPr b="1" lang="pt-BR" sz="1800">
                <a:solidFill>
                  <a:srgbClr val="191C39"/>
                </a:solidFill>
              </a:rPr>
              <a:t>Módulo 1 - Programando em Python</a:t>
            </a:r>
            <a:endParaRPr b="1" sz="1800">
              <a:solidFill>
                <a:srgbClr val="191C39"/>
              </a:solidFill>
            </a:endParaRPr>
          </a:p>
          <a:p>
            <a:pPr indent="0" lvl="0" marL="0" rtl="0" algn="l">
              <a:spcBef>
                <a:spcPts val="0"/>
              </a:spcBef>
              <a:spcAft>
                <a:spcPts val="0"/>
              </a:spcAft>
              <a:buNone/>
            </a:pPr>
            <a:r>
              <a:t/>
            </a:r>
            <a:endParaRPr b="1" sz="1800">
              <a:solidFill>
                <a:srgbClr val="191C39"/>
              </a:solidFill>
            </a:endParaRPr>
          </a:p>
          <a:p>
            <a:pPr indent="0" lvl="0" marL="0" rtl="0" algn="l">
              <a:spcBef>
                <a:spcPts val="0"/>
              </a:spcBef>
              <a:spcAft>
                <a:spcPts val="0"/>
              </a:spcAft>
              <a:buNone/>
            </a:pPr>
            <a:r>
              <a:rPr b="1" lang="pt-BR" sz="1800">
                <a:solidFill>
                  <a:srgbClr val="191C39"/>
                </a:solidFill>
              </a:rPr>
              <a:t>Módulo 2 - Aprendizagem Não-Supervisionada</a:t>
            </a:r>
            <a:endParaRPr b="1" sz="1800">
              <a:solidFill>
                <a:srgbClr val="191C39"/>
              </a:solidFill>
            </a:endParaRPr>
          </a:p>
          <a:p>
            <a:pPr indent="0" lvl="0" marL="0" rtl="0" algn="l">
              <a:spcBef>
                <a:spcPts val="0"/>
              </a:spcBef>
              <a:spcAft>
                <a:spcPts val="0"/>
              </a:spcAft>
              <a:buNone/>
            </a:pPr>
            <a:r>
              <a:t/>
            </a:r>
            <a:endParaRPr b="1" sz="1800">
              <a:solidFill>
                <a:srgbClr val="191C39"/>
              </a:solidFill>
            </a:endParaRPr>
          </a:p>
          <a:p>
            <a:pPr indent="0" lvl="0" marL="0" rtl="0" algn="l">
              <a:spcBef>
                <a:spcPts val="0"/>
              </a:spcBef>
              <a:spcAft>
                <a:spcPts val="0"/>
              </a:spcAft>
              <a:buNone/>
            </a:pPr>
            <a:r>
              <a:rPr b="1" lang="pt-BR" sz="1800">
                <a:solidFill>
                  <a:srgbClr val="191C39"/>
                </a:solidFill>
              </a:rPr>
              <a:t>Módulo 3 - Aprendizagem Supervisionada</a:t>
            </a:r>
            <a:endParaRPr b="1" sz="1800">
              <a:solidFill>
                <a:srgbClr val="191C39"/>
              </a:solidFill>
            </a:endParaRPr>
          </a:p>
          <a:p>
            <a:pPr indent="0" lvl="0" marL="0" rtl="0" algn="l">
              <a:spcBef>
                <a:spcPts val="0"/>
              </a:spcBef>
              <a:spcAft>
                <a:spcPts val="0"/>
              </a:spcAft>
              <a:buNone/>
            </a:pPr>
            <a:r>
              <a:t/>
            </a:r>
            <a:endParaRPr b="1" sz="1800">
              <a:solidFill>
                <a:srgbClr val="191C39"/>
              </a:solidFill>
            </a:endParaRPr>
          </a:p>
          <a:p>
            <a:pPr indent="0" lvl="0" marL="0" rtl="0" algn="l">
              <a:spcBef>
                <a:spcPts val="0"/>
              </a:spcBef>
              <a:spcAft>
                <a:spcPts val="0"/>
              </a:spcAft>
              <a:buNone/>
            </a:pPr>
            <a:r>
              <a:rPr b="1" lang="pt-BR" sz="1800">
                <a:solidFill>
                  <a:srgbClr val="191C39"/>
                </a:solidFill>
              </a:rPr>
              <a:t>Módulo 4 - Avaliando resultados</a:t>
            </a:r>
            <a:endParaRPr b="1" sz="1800">
              <a:solidFill>
                <a:srgbClr val="191C39"/>
              </a:solidFill>
            </a:endParaRPr>
          </a:p>
          <a:p>
            <a:pPr indent="0" lvl="0" marL="0" rtl="0" algn="l">
              <a:spcBef>
                <a:spcPts val="0"/>
              </a:spcBef>
              <a:spcAft>
                <a:spcPts val="0"/>
              </a:spcAft>
              <a:buNone/>
            </a:pPr>
            <a:r>
              <a:t/>
            </a:r>
            <a:endParaRPr b="1" sz="1800">
              <a:solidFill>
                <a:srgbClr val="191C39"/>
              </a:solidFill>
            </a:endParaRPr>
          </a:p>
          <a:p>
            <a:pPr indent="0" lvl="0" marL="0" rtl="0" algn="l">
              <a:spcBef>
                <a:spcPts val="0"/>
              </a:spcBef>
              <a:spcAft>
                <a:spcPts val="0"/>
              </a:spcAft>
              <a:buNone/>
            </a:pPr>
            <a:r>
              <a:rPr b="1" lang="pt-BR" sz="1800">
                <a:solidFill>
                  <a:srgbClr val="191C39"/>
                </a:solidFill>
              </a:rPr>
              <a:t>Módulo 5 - Criando aplicações/demo</a:t>
            </a:r>
            <a:endParaRPr b="1" sz="1800">
              <a:solidFill>
                <a:srgbClr val="191C39"/>
              </a:solidFill>
            </a:endParaRPr>
          </a:p>
          <a:p>
            <a:pPr indent="0" lvl="0" marL="0" rtl="0" algn="l">
              <a:spcBef>
                <a:spcPts val="0"/>
              </a:spcBef>
              <a:spcAft>
                <a:spcPts val="0"/>
              </a:spcAft>
              <a:buNone/>
            </a:pPr>
            <a:r>
              <a:t/>
            </a:r>
            <a:endParaRPr b="1" sz="1800">
              <a:solidFill>
                <a:srgbClr val="191C39"/>
              </a:solidFill>
            </a:endParaRPr>
          </a:p>
          <a:p>
            <a:pPr indent="0" lvl="0" marL="0" rtl="0" algn="l">
              <a:spcBef>
                <a:spcPts val="0"/>
              </a:spcBef>
              <a:spcAft>
                <a:spcPts val="0"/>
              </a:spcAft>
              <a:buNone/>
            </a:pPr>
            <a:r>
              <a:t/>
            </a:r>
            <a:endParaRPr b="1" sz="1800">
              <a:solidFill>
                <a:srgbClr val="191C39"/>
              </a:solidFill>
            </a:endParaRPr>
          </a:p>
          <a:p>
            <a:pPr indent="0" lvl="0" marL="0" rtl="0" algn="l">
              <a:spcBef>
                <a:spcPts val="0"/>
              </a:spcBef>
              <a:spcAft>
                <a:spcPts val="0"/>
              </a:spcAft>
              <a:buNone/>
            </a:pPr>
            <a:r>
              <a:rPr b="1" lang="pt-BR">
                <a:solidFill>
                  <a:srgbClr val="191C39"/>
                </a:solidFill>
              </a:rPr>
              <a:t>Previsão para o último trimestre de 2021</a:t>
            </a:r>
            <a:endParaRPr b="1">
              <a:solidFill>
                <a:srgbClr val="191C39"/>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8"/>
          <p:cNvSpPr txBox="1"/>
          <p:nvPr/>
        </p:nvSpPr>
        <p:spPr>
          <a:xfrm>
            <a:off x="311700" y="861775"/>
            <a:ext cx="8520600" cy="253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3200">
                <a:solidFill>
                  <a:srgbClr val="191C39"/>
                </a:solidFill>
              </a:rPr>
              <a:t>Perguntas? Dúvidas? Críticas? Sugestões?</a:t>
            </a:r>
            <a:endParaRPr sz="1600"/>
          </a:p>
        </p:txBody>
      </p:sp>
      <p:sp>
        <p:nvSpPr>
          <p:cNvPr id="520" name="Google Shape;520;p58"/>
          <p:cNvSpPr/>
          <p:nvPr/>
        </p:nvSpPr>
        <p:spPr>
          <a:xfrm>
            <a:off x="-5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521" name="Google Shape;521;p58"/>
          <p:cNvSpPr/>
          <p:nvPr/>
        </p:nvSpPr>
        <p:spPr>
          <a:xfrm>
            <a:off x="89324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522" name="Google Shape;522;p58"/>
          <p:cNvSpPr/>
          <p:nvPr/>
        </p:nvSpPr>
        <p:spPr>
          <a:xfrm>
            <a:off x="-575" y="0"/>
            <a:ext cx="9144000" cy="1308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9"/>
          <p:cNvSpPr txBox="1"/>
          <p:nvPr/>
        </p:nvSpPr>
        <p:spPr>
          <a:xfrm>
            <a:off x="2354480" y="1308232"/>
            <a:ext cx="5434200" cy="869700"/>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rgbClr val="0096C7"/>
              </a:buClr>
              <a:buSzPts val="7200"/>
              <a:buFont typeface="Barlow"/>
              <a:buNone/>
            </a:pPr>
            <a:r>
              <a:rPr b="1" i="0" lang="pt-BR" sz="7200" u="none" cap="none" strike="noStrike">
                <a:solidFill>
                  <a:srgbClr val="0096C7"/>
                </a:solidFill>
                <a:latin typeface="Barlow"/>
                <a:ea typeface="Barlow"/>
                <a:cs typeface="Barlow"/>
                <a:sym typeface="Barlow"/>
              </a:rPr>
              <a:t>OBRIGADO!</a:t>
            </a:r>
            <a:endParaRPr b="0" i="0" sz="1100" u="none" cap="none" strike="noStrike">
              <a:solidFill>
                <a:srgbClr val="000000"/>
              </a:solidFill>
              <a:latin typeface="Arial"/>
              <a:ea typeface="Arial"/>
              <a:cs typeface="Arial"/>
              <a:sym typeface="Arial"/>
            </a:endParaRPr>
          </a:p>
        </p:txBody>
      </p:sp>
      <p:sp>
        <p:nvSpPr>
          <p:cNvPr id="528" name="Google Shape;528;p59"/>
          <p:cNvSpPr txBox="1"/>
          <p:nvPr/>
        </p:nvSpPr>
        <p:spPr>
          <a:xfrm>
            <a:off x="3405537" y="2258212"/>
            <a:ext cx="4133700" cy="819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chemeClr val="dk1"/>
                </a:solidFill>
                <a:latin typeface="Barlow Medium"/>
                <a:ea typeface="Barlow Medium"/>
                <a:cs typeface="Barlow Medium"/>
                <a:sym typeface="Barlow Medium"/>
              </a:rPr>
              <a:t>Contato</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chemeClr val="dk1"/>
                </a:solidFill>
                <a:latin typeface="Barlow"/>
                <a:ea typeface="Barlow"/>
                <a:cs typeface="Barlow"/>
                <a:sym typeface="Barlow"/>
              </a:rPr>
              <a:t>Marcos Jacinto – GeoCientista de Dados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nvGrpSpPr>
          <p:cNvPr id="529" name="Google Shape;529;p59"/>
          <p:cNvGrpSpPr/>
          <p:nvPr/>
        </p:nvGrpSpPr>
        <p:grpSpPr>
          <a:xfrm>
            <a:off x="3488374" y="2969190"/>
            <a:ext cx="279480" cy="196085"/>
            <a:chOff x="559275" y="1683950"/>
            <a:chExt cx="466500" cy="327300"/>
          </a:xfrm>
        </p:grpSpPr>
        <p:sp>
          <p:nvSpPr>
            <p:cNvPr id="530" name="Google Shape;530;p59"/>
            <p:cNvSpPr/>
            <p:nvPr/>
          </p:nvSpPr>
          <p:spPr>
            <a:xfrm>
              <a:off x="559275" y="1683950"/>
              <a:ext cx="466500" cy="197850"/>
            </a:xfrm>
            <a:custGeom>
              <a:rect b="b" l="l" r="r" t="t"/>
              <a:pathLst>
                <a:path extrusionOk="0" h="7914" w="1866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0096C7"/>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31" name="Google Shape;531;p59"/>
            <p:cNvSpPr/>
            <p:nvPr/>
          </p:nvSpPr>
          <p:spPr>
            <a:xfrm>
              <a:off x="559275" y="1727925"/>
              <a:ext cx="466500" cy="283325"/>
            </a:xfrm>
            <a:custGeom>
              <a:rect b="b" l="l" r="r" t="t"/>
              <a:pathLst>
                <a:path extrusionOk="0" h="11333" w="1866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0096C7"/>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sp>
        <p:nvSpPr>
          <p:cNvPr id="532" name="Google Shape;532;p59"/>
          <p:cNvSpPr/>
          <p:nvPr/>
        </p:nvSpPr>
        <p:spPr>
          <a:xfrm>
            <a:off x="3545647" y="3283679"/>
            <a:ext cx="164934" cy="285751"/>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0096C7"/>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533" name="Google Shape;533;p59"/>
          <p:cNvSpPr txBox="1"/>
          <p:nvPr/>
        </p:nvSpPr>
        <p:spPr>
          <a:xfrm>
            <a:off x="3800138" y="2941913"/>
            <a:ext cx="2368200" cy="254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Barlow"/>
                <a:ea typeface="Barlow"/>
                <a:cs typeface="Barlow"/>
                <a:sym typeface="Barlow"/>
              </a:rPr>
              <a:t>marcos.jacinto@geowellex.com</a:t>
            </a:r>
            <a:endParaRPr b="0" i="0" sz="1100" u="none" cap="none" strike="noStrike">
              <a:solidFill>
                <a:srgbClr val="000000"/>
              </a:solidFill>
              <a:latin typeface="Arial"/>
              <a:ea typeface="Arial"/>
              <a:cs typeface="Arial"/>
              <a:sym typeface="Arial"/>
            </a:endParaRPr>
          </a:p>
        </p:txBody>
      </p:sp>
      <p:sp>
        <p:nvSpPr>
          <p:cNvPr id="534" name="Google Shape;534;p59"/>
          <p:cNvSpPr txBox="1"/>
          <p:nvPr/>
        </p:nvSpPr>
        <p:spPr>
          <a:xfrm>
            <a:off x="3800140" y="3292425"/>
            <a:ext cx="2055000" cy="276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rPr b="0" i="0" lang="pt-BR" sz="1400" u="none" cap="none" strike="noStrike">
                <a:solidFill>
                  <a:schemeClr val="dk1"/>
                </a:solidFill>
                <a:latin typeface="Barlow"/>
                <a:ea typeface="Barlow"/>
                <a:cs typeface="Barlow"/>
                <a:sym typeface="Barlow"/>
              </a:rPr>
              <a:t>+55 84 99683-7207</a:t>
            </a:r>
            <a:endParaRPr b="0" i="0" sz="1100" u="none" cap="none" strike="noStrike">
              <a:solidFill>
                <a:srgbClr val="000000"/>
              </a:solidFill>
              <a:latin typeface="Arial"/>
              <a:ea typeface="Arial"/>
              <a:cs typeface="Arial"/>
              <a:sym typeface="Arial"/>
            </a:endParaRPr>
          </a:p>
        </p:txBody>
      </p:sp>
      <p:pic>
        <p:nvPicPr>
          <p:cNvPr id="535" name="Google Shape;535;p59"/>
          <p:cNvPicPr preferRelativeResize="0"/>
          <p:nvPr/>
        </p:nvPicPr>
        <p:blipFill rotWithShape="1">
          <a:blip r:embed="rId3">
            <a:alphaModFix/>
          </a:blip>
          <a:srcRect b="0" l="0" r="0" t="0"/>
          <a:stretch/>
        </p:blipFill>
        <p:spPr>
          <a:xfrm>
            <a:off x="5031424" y="4431965"/>
            <a:ext cx="441632" cy="441632"/>
          </a:xfrm>
          <a:prstGeom prst="rect">
            <a:avLst/>
          </a:prstGeom>
          <a:noFill/>
          <a:ln>
            <a:noFill/>
          </a:ln>
        </p:spPr>
      </p:pic>
      <p:sp>
        <p:nvSpPr>
          <p:cNvPr id="536" name="Google Shape;536;p59"/>
          <p:cNvSpPr txBox="1"/>
          <p:nvPr/>
        </p:nvSpPr>
        <p:spPr>
          <a:xfrm>
            <a:off x="5540954" y="4525823"/>
            <a:ext cx="1068600" cy="2541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200"/>
              <a:buFont typeface="Arial"/>
              <a:buNone/>
            </a:pPr>
            <a:r>
              <a:rPr b="0" i="0" lang="pt-BR" sz="1200" u="none" cap="none" strike="noStrike">
                <a:solidFill>
                  <a:schemeClr val="dk1"/>
                </a:solidFill>
                <a:latin typeface="Barlow"/>
                <a:ea typeface="Barlow"/>
                <a:cs typeface="Barlow"/>
                <a:sym typeface="Barlow"/>
              </a:rPr>
              <a:t>Marcos Jacinto</a:t>
            </a:r>
            <a:endParaRPr b="0" i="0" sz="1100" u="none" cap="none" strike="noStrike">
              <a:solidFill>
                <a:srgbClr val="000000"/>
              </a:solidFill>
              <a:latin typeface="Arial"/>
              <a:ea typeface="Arial"/>
              <a:cs typeface="Arial"/>
              <a:sym typeface="Arial"/>
            </a:endParaRPr>
          </a:p>
        </p:txBody>
      </p:sp>
      <p:pic>
        <p:nvPicPr>
          <p:cNvPr descr="Uma imagem contendo clip-art&#10;&#10;Descrição gerada automaticamente" id="537" name="Google Shape;537;p59"/>
          <p:cNvPicPr preferRelativeResize="0"/>
          <p:nvPr/>
        </p:nvPicPr>
        <p:blipFill rotWithShape="1">
          <a:blip r:embed="rId4">
            <a:alphaModFix/>
          </a:blip>
          <a:srcRect b="0" l="0" r="0" t="0"/>
          <a:stretch/>
        </p:blipFill>
        <p:spPr>
          <a:xfrm>
            <a:off x="2481969" y="4354283"/>
            <a:ext cx="2292294" cy="53986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18"/>
          <p:cNvPicPr preferRelativeResize="0"/>
          <p:nvPr/>
        </p:nvPicPr>
        <p:blipFill rotWithShape="1">
          <a:blip r:embed="rId3">
            <a:alphaModFix/>
          </a:blip>
          <a:srcRect b="0" l="0" r="0" t="0"/>
          <a:stretch/>
        </p:blipFill>
        <p:spPr>
          <a:xfrm>
            <a:off x="100550" y="969188"/>
            <a:ext cx="5349676" cy="3205125"/>
          </a:xfrm>
          <a:prstGeom prst="rect">
            <a:avLst/>
          </a:prstGeom>
          <a:noFill/>
          <a:ln>
            <a:noFill/>
          </a:ln>
        </p:spPr>
      </p:pic>
      <p:sp>
        <p:nvSpPr>
          <p:cNvPr id="108" name="Google Shape;108;p18"/>
          <p:cNvSpPr txBox="1"/>
          <p:nvPr/>
        </p:nvSpPr>
        <p:spPr>
          <a:xfrm>
            <a:off x="1528136" y="4449900"/>
            <a:ext cx="2494500" cy="2898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0" i="0" lang="pt-BR" sz="1200" u="none" cap="none" strike="noStrike">
                <a:solidFill>
                  <a:srgbClr val="888888"/>
                </a:solidFill>
                <a:latin typeface="Arial"/>
                <a:ea typeface="Arial"/>
                <a:cs typeface="Arial"/>
                <a:sym typeface="Arial"/>
              </a:rPr>
              <a:t>Buzzwords Tag Cloud. (Onalytica)</a:t>
            </a:r>
            <a:endParaRPr b="0" i="0" sz="1200" u="none" cap="none" strike="noStrike">
              <a:solidFill>
                <a:srgbClr val="888888"/>
              </a:solidFill>
              <a:latin typeface="Barlow Light"/>
              <a:ea typeface="Barlow Light"/>
              <a:cs typeface="Barlow Light"/>
              <a:sym typeface="Barlow Light"/>
            </a:endParaRPr>
          </a:p>
        </p:txBody>
      </p:sp>
      <p:pic>
        <p:nvPicPr>
          <p:cNvPr id="109" name="Google Shape;109;p18"/>
          <p:cNvPicPr preferRelativeResize="0"/>
          <p:nvPr/>
        </p:nvPicPr>
        <p:blipFill rotWithShape="1">
          <a:blip r:embed="rId4">
            <a:alphaModFix/>
          </a:blip>
          <a:srcRect b="0" l="0" r="0" t="0"/>
          <a:stretch/>
        </p:blipFill>
        <p:spPr>
          <a:xfrm>
            <a:off x="5582225" y="1065925"/>
            <a:ext cx="3275974" cy="3267125"/>
          </a:xfrm>
          <a:prstGeom prst="rect">
            <a:avLst/>
          </a:prstGeom>
          <a:noFill/>
          <a:ln>
            <a:noFill/>
          </a:ln>
        </p:spPr>
      </p:pic>
      <p:sp>
        <p:nvSpPr>
          <p:cNvPr id="110" name="Google Shape;110;p18"/>
          <p:cNvSpPr txBox="1"/>
          <p:nvPr/>
        </p:nvSpPr>
        <p:spPr>
          <a:xfrm>
            <a:off x="311700" y="150925"/>
            <a:ext cx="8350200" cy="61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2900">
                <a:solidFill>
                  <a:srgbClr val="191C39"/>
                </a:solidFill>
              </a:rPr>
              <a:t>ML e Outras Áreas Relacionadas</a:t>
            </a:r>
            <a:endParaRPr b="1" sz="2900">
              <a:solidFill>
                <a:srgbClr val="191C39"/>
              </a:solidFill>
            </a:endParaRPr>
          </a:p>
        </p:txBody>
      </p:sp>
      <p:sp>
        <p:nvSpPr>
          <p:cNvPr id="111" name="Google Shape;111;p18"/>
          <p:cNvSpPr/>
          <p:nvPr/>
        </p:nvSpPr>
        <p:spPr>
          <a:xfrm>
            <a:off x="-575" y="272325"/>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112" name="Google Shape;112;p18"/>
          <p:cNvSpPr txBox="1"/>
          <p:nvPr/>
        </p:nvSpPr>
        <p:spPr>
          <a:xfrm>
            <a:off x="5903202" y="4449900"/>
            <a:ext cx="2882100" cy="2898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lang="pt-BR" sz="1200">
                <a:solidFill>
                  <a:srgbClr val="888888"/>
                </a:solidFill>
              </a:rPr>
              <a:t>Ciência de Dados e Machine Learning</a:t>
            </a:r>
            <a:endParaRPr b="0" i="0" sz="1200" u="none" cap="none" strike="noStrike">
              <a:solidFill>
                <a:srgbClr val="888888"/>
              </a:solidFill>
              <a:latin typeface="Barlow Light"/>
              <a:ea typeface="Barlow Light"/>
              <a:cs typeface="Barlow Light"/>
              <a:sym typeface="Barlow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idx="1" type="body"/>
          </p:nvPr>
        </p:nvSpPr>
        <p:spPr>
          <a:xfrm>
            <a:off x="7607150" y="1152475"/>
            <a:ext cx="1225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000">
                <a:solidFill>
                  <a:srgbClr val="222222"/>
                </a:solidFill>
                <a:highlight>
                  <a:srgbClr val="FFFFFF"/>
                </a:highlight>
              </a:rPr>
              <a:t>NVIDIA. </a:t>
            </a:r>
            <a:r>
              <a:rPr b="1" lang="pt-BR" sz="1000">
                <a:solidFill>
                  <a:srgbClr val="222222"/>
                </a:solidFill>
                <a:highlight>
                  <a:srgbClr val="FFFFFF"/>
                </a:highlight>
              </a:rPr>
              <a:t>The Difference Between Artificial Intelligence, Machine Learning and Deep Learning? | Nvidia Blog</a:t>
            </a:r>
            <a:r>
              <a:rPr lang="pt-BR" sz="1000">
                <a:solidFill>
                  <a:srgbClr val="222222"/>
                </a:solidFill>
                <a:highlight>
                  <a:srgbClr val="FFFFFF"/>
                </a:highlight>
              </a:rPr>
              <a:t>. Disponível em: https://blogs.nvidia.com/blog/2016/07/29/whats-difference-artificial-intelligence-machine-learning-deep-learning-ai/. Acesso em: 30 ago. 2020.</a:t>
            </a:r>
            <a:endParaRPr sz="800"/>
          </a:p>
        </p:txBody>
      </p:sp>
      <p:sp>
        <p:nvSpPr>
          <p:cNvPr id="118" name="Google Shape;118;p19"/>
          <p:cNvSpPr txBox="1"/>
          <p:nvPr/>
        </p:nvSpPr>
        <p:spPr>
          <a:xfrm>
            <a:off x="311700" y="150925"/>
            <a:ext cx="8350200" cy="61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3400">
                <a:solidFill>
                  <a:srgbClr val="191C39"/>
                </a:solidFill>
              </a:rPr>
              <a:t>AI x Machine Learning x Deep Learning</a:t>
            </a:r>
            <a:endParaRPr b="1" sz="3400">
              <a:solidFill>
                <a:srgbClr val="191C39"/>
              </a:solidFill>
            </a:endParaRPr>
          </a:p>
        </p:txBody>
      </p:sp>
      <p:sp>
        <p:nvSpPr>
          <p:cNvPr id="119" name="Google Shape;119;p19"/>
          <p:cNvSpPr/>
          <p:nvPr/>
        </p:nvSpPr>
        <p:spPr>
          <a:xfrm>
            <a:off x="-575" y="272325"/>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pic>
        <p:nvPicPr>
          <p:cNvPr id="120" name="Google Shape;120;p19"/>
          <p:cNvPicPr preferRelativeResize="0"/>
          <p:nvPr/>
        </p:nvPicPr>
        <p:blipFill rotWithShape="1">
          <a:blip r:embed="rId3">
            <a:alphaModFix/>
          </a:blip>
          <a:srcRect b="5675" l="3784" r="3691" t="7668"/>
          <a:stretch/>
        </p:blipFill>
        <p:spPr>
          <a:xfrm>
            <a:off x="311700" y="769525"/>
            <a:ext cx="7250199" cy="4319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0"/>
          <p:cNvSpPr txBox="1"/>
          <p:nvPr/>
        </p:nvSpPr>
        <p:spPr>
          <a:xfrm>
            <a:off x="311700" y="861775"/>
            <a:ext cx="8520600" cy="2533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3200">
                <a:solidFill>
                  <a:srgbClr val="191C39"/>
                </a:solidFill>
              </a:rPr>
              <a:t>Questionamento:</a:t>
            </a:r>
            <a:endParaRPr b="1" sz="3200">
              <a:solidFill>
                <a:srgbClr val="191C39"/>
              </a:solidFill>
            </a:endParaRPr>
          </a:p>
          <a:p>
            <a:pPr indent="0" lvl="0" marL="0" rtl="0" algn="ctr">
              <a:spcBef>
                <a:spcPts val="0"/>
              </a:spcBef>
              <a:spcAft>
                <a:spcPts val="0"/>
              </a:spcAft>
              <a:buNone/>
            </a:pPr>
            <a:r>
              <a:rPr b="1" lang="pt-BR" sz="3200">
                <a:solidFill>
                  <a:srgbClr val="191C39"/>
                </a:solidFill>
              </a:rPr>
              <a:t>Quem aqui já interage com Inteligência Artificial?</a:t>
            </a:r>
            <a:endParaRPr sz="1600"/>
          </a:p>
        </p:txBody>
      </p:sp>
      <p:sp>
        <p:nvSpPr>
          <p:cNvPr id="126" name="Google Shape;126;p20"/>
          <p:cNvSpPr/>
          <p:nvPr/>
        </p:nvSpPr>
        <p:spPr>
          <a:xfrm>
            <a:off x="-5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127" name="Google Shape;127;p20"/>
          <p:cNvSpPr/>
          <p:nvPr/>
        </p:nvSpPr>
        <p:spPr>
          <a:xfrm>
            <a:off x="89324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128" name="Google Shape;128;p20"/>
          <p:cNvSpPr/>
          <p:nvPr/>
        </p:nvSpPr>
        <p:spPr>
          <a:xfrm>
            <a:off x="-575" y="0"/>
            <a:ext cx="9144000" cy="1308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1"/>
          <p:cNvSpPr txBox="1"/>
          <p:nvPr/>
        </p:nvSpPr>
        <p:spPr>
          <a:xfrm>
            <a:off x="311700" y="243900"/>
            <a:ext cx="85206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2700">
                <a:solidFill>
                  <a:srgbClr val="191C39"/>
                </a:solidFill>
              </a:rPr>
              <a:t>Machine Learning no Cotidiano?</a:t>
            </a:r>
            <a:endParaRPr b="1" sz="3200">
              <a:solidFill>
                <a:srgbClr val="191C39"/>
              </a:solidFill>
            </a:endParaRPr>
          </a:p>
        </p:txBody>
      </p:sp>
      <p:sp>
        <p:nvSpPr>
          <p:cNvPr id="134" name="Google Shape;134;p21"/>
          <p:cNvSpPr/>
          <p:nvPr/>
        </p:nvSpPr>
        <p:spPr>
          <a:xfrm>
            <a:off x="-5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135" name="Google Shape;135;p21"/>
          <p:cNvSpPr/>
          <p:nvPr/>
        </p:nvSpPr>
        <p:spPr>
          <a:xfrm>
            <a:off x="89324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136" name="Google Shape;136;p21"/>
          <p:cNvSpPr/>
          <p:nvPr/>
        </p:nvSpPr>
        <p:spPr>
          <a:xfrm>
            <a:off x="-575" y="0"/>
            <a:ext cx="9144000" cy="1308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137" name="Google Shape;137;p21"/>
          <p:cNvSpPr txBox="1"/>
          <p:nvPr/>
        </p:nvSpPr>
        <p:spPr>
          <a:xfrm>
            <a:off x="211525" y="1252575"/>
            <a:ext cx="87210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pt-BR" sz="2000">
                <a:solidFill>
                  <a:srgbClr val="191C39"/>
                </a:solidFill>
              </a:rPr>
              <a:t>Siri, Alexa, Google Now</a:t>
            </a:r>
            <a:r>
              <a:rPr i="1" lang="pt-BR" sz="2000">
                <a:solidFill>
                  <a:srgbClr val="191C39"/>
                </a:solidFill>
              </a:rPr>
              <a:t>?</a:t>
            </a:r>
            <a:endParaRPr i="1" sz="2500">
              <a:solidFill>
                <a:srgbClr val="191C39"/>
              </a:solidFill>
            </a:endParaRPr>
          </a:p>
        </p:txBody>
      </p:sp>
      <p:sp>
        <p:nvSpPr>
          <p:cNvPr id="138" name="Google Shape;138;p21"/>
          <p:cNvSpPr txBox="1"/>
          <p:nvPr/>
        </p:nvSpPr>
        <p:spPr>
          <a:xfrm>
            <a:off x="211525" y="2047200"/>
            <a:ext cx="8721000" cy="92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pt-BR" sz="2000">
                <a:solidFill>
                  <a:srgbClr val="191C39"/>
                </a:solidFill>
              </a:rPr>
              <a:t>Chatbots em atendimentos online</a:t>
            </a:r>
            <a:r>
              <a:rPr b="1" lang="pt-BR" sz="2200">
                <a:solidFill>
                  <a:srgbClr val="191C39"/>
                </a:solidFill>
              </a:rPr>
              <a:t> </a:t>
            </a:r>
            <a:endParaRPr b="1" sz="2700">
              <a:solidFill>
                <a:srgbClr val="191C39"/>
              </a:solidFill>
            </a:endParaRPr>
          </a:p>
        </p:txBody>
      </p:sp>
      <p:sp>
        <p:nvSpPr>
          <p:cNvPr id="139" name="Google Shape;139;p21"/>
          <p:cNvSpPr txBox="1"/>
          <p:nvPr/>
        </p:nvSpPr>
        <p:spPr>
          <a:xfrm>
            <a:off x="211525" y="3145175"/>
            <a:ext cx="8721000" cy="92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pt-BR" sz="2000">
                <a:solidFill>
                  <a:srgbClr val="191C39"/>
                </a:solidFill>
              </a:rPr>
              <a:t>Sistemas de recomendação de produtos, séries, filmes etc.</a:t>
            </a:r>
            <a:endParaRPr b="1" sz="2700">
              <a:solidFill>
                <a:srgbClr val="191C39"/>
              </a:solidFill>
            </a:endParaRPr>
          </a:p>
        </p:txBody>
      </p:sp>
      <p:sp>
        <p:nvSpPr>
          <p:cNvPr id="140" name="Google Shape;140;p21"/>
          <p:cNvSpPr txBox="1"/>
          <p:nvPr/>
        </p:nvSpPr>
        <p:spPr>
          <a:xfrm>
            <a:off x="210925" y="4067075"/>
            <a:ext cx="8721000" cy="92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pt-BR" sz="2000">
                <a:solidFill>
                  <a:srgbClr val="191C39"/>
                </a:solidFill>
              </a:rPr>
              <a:t>Detecção de fraudes, dentre outros...</a:t>
            </a:r>
            <a:endParaRPr b="1" sz="2700">
              <a:solidFill>
                <a:srgbClr val="191C3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nvSpPr>
        <p:spPr>
          <a:xfrm>
            <a:off x="311700" y="243900"/>
            <a:ext cx="85206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2700">
                <a:solidFill>
                  <a:srgbClr val="191C39"/>
                </a:solidFill>
              </a:rPr>
              <a:t>Alguns marcos curiosos</a:t>
            </a:r>
            <a:endParaRPr b="1" sz="3200">
              <a:solidFill>
                <a:srgbClr val="191C39"/>
              </a:solidFill>
            </a:endParaRPr>
          </a:p>
        </p:txBody>
      </p:sp>
      <p:sp>
        <p:nvSpPr>
          <p:cNvPr id="146" name="Google Shape;146;p22"/>
          <p:cNvSpPr/>
          <p:nvPr/>
        </p:nvSpPr>
        <p:spPr>
          <a:xfrm>
            <a:off x="-5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147" name="Google Shape;147;p22"/>
          <p:cNvSpPr/>
          <p:nvPr/>
        </p:nvSpPr>
        <p:spPr>
          <a:xfrm>
            <a:off x="8932475" y="2365800"/>
            <a:ext cx="212100" cy="4119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148" name="Google Shape;148;p22"/>
          <p:cNvSpPr/>
          <p:nvPr/>
        </p:nvSpPr>
        <p:spPr>
          <a:xfrm>
            <a:off x="-575" y="0"/>
            <a:ext cx="9144000" cy="130800"/>
          </a:xfrm>
          <a:prstGeom prst="rect">
            <a:avLst/>
          </a:prstGeom>
          <a:solidFill>
            <a:srgbClr val="212121"/>
          </a:solidFill>
          <a:ln cap="flat" cmpd="sng" w="9525">
            <a:solidFill>
              <a:srgbClr val="21212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97A7"/>
              </a:solidFill>
            </a:endParaRPr>
          </a:p>
        </p:txBody>
      </p:sp>
      <p:sp>
        <p:nvSpPr>
          <p:cNvPr id="149" name="Google Shape;149;p22"/>
          <p:cNvSpPr txBox="1"/>
          <p:nvPr/>
        </p:nvSpPr>
        <p:spPr>
          <a:xfrm>
            <a:off x="211525" y="947775"/>
            <a:ext cx="8721000" cy="4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pt-BR" sz="2000">
                <a:solidFill>
                  <a:srgbClr val="191C39"/>
                </a:solidFill>
              </a:rPr>
              <a:t>Deep Blue - (1996, 1997)</a:t>
            </a:r>
            <a:endParaRPr i="1" sz="2500">
              <a:solidFill>
                <a:srgbClr val="191C39"/>
              </a:solidFill>
            </a:endParaRPr>
          </a:p>
        </p:txBody>
      </p:sp>
      <p:pic>
        <p:nvPicPr>
          <p:cNvPr id="150" name="Google Shape;150;p22"/>
          <p:cNvPicPr preferRelativeResize="0"/>
          <p:nvPr/>
        </p:nvPicPr>
        <p:blipFill>
          <a:blip r:embed="rId3">
            <a:alphaModFix/>
          </a:blip>
          <a:stretch>
            <a:fillRect/>
          </a:stretch>
        </p:blipFill>
        <p:spPr>
          <a:xfrm>
            <a:off x="1227875" y="1592775"/>
            <a:ext cx="6796650" cy="3398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